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67" r:id="rId2"/>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A8F6F"/>
    <a:srgbClr val="C9DCDB"/>
    <a:srgbClr val="000000"/>
    <a:srgbClr val="EBEBEB"/>
    <a:srgbClr val="FFFFFF"/>
    <a:srgbClr val="0045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1047"/>
    <p:restoredTop sz="94287"/>
  </p:normalViewPr>
  <p:slideViewPr>
    <p:cSldViewPr snapToGrid="0">
      <p:cViewPr>
        <p:scale>
          <a:sx n="162" d="100"/>
          <a:sy n="162" d="100"/>
        </p:scale>
        <p:origin x="-208" y="-888"/>
      </p:cViewPr>
      <p:guideLst/>
    </p:cSldViewPr>
  </p:slideViewPr>
  <p:notesTextViewPr>
    <p:cViewPr>
      <p:scale>
        <a:sx n="60" d="100"/>
        <a:sy n="6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png>
</file>

<file path=ppt/media/image10.svg>
</file>

<file path=ppt/media/image11.png>
</file>

<file path=ppt/media/image12.svg>
</file>

<file path=ppt/media/image13.png>
</file>

<file path=ppt/media/image14.svg>
</file>

<file path=ppt/media/image15.png>
</file>

<file path=ppt/media/image3.pn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6A05D3-29BA-0041-9455-A7269A0665F5}" type="datetimeFigureOut">
              <a:rPr lang="en-US" smtClean="0"/>
              <a:t>1/29/26</a:t>
            </a:fld>
            <a:endParaRPr lang="en-US"/>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1B1592-E1D8-BB48-B6D3-7629F9BD6A48}" type="slidenum">
              <a:rPr lang="en-US" smtClean="0"/>
              <a:t>‹Nr.›</a:t>
            </a:fld>
            <a:endParaRPr lang="en-US"/>
          </a:p>
        </p:txBody>
      </p:sp>
    </p:spTree>
    <p:extLst>
      <p:ext uri="{BB962C8B-B14F-4D97-AF65-F5344CB8AC3E}">
        <p14:creationId xmlns:p14="http://schemas.microsoft.com/office/powerpoint/2010/main" val="294859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9AE55-63BB-34CB-071C-D5E8FC9DDF98}"/>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8C71936-D1C6-E5D3-4EBE-393C6F345CB6}"/>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D49EFADF-EA6E-4BCD-24EB-CFD030C475FB}"/>
              </a:ext>
            </a:extLst>
          </p:cNvPr>
          <p:cNvSpPr>
            <a:spLocks noGrp="1"/>
          </p:cNvSpPr>
          <p:nvPr>
            <p:ph type="body" idx="1"/>
          </p:nvPr>
        </p:nvSpPr>
        <p:spPr/>
        <p:txBody>
          <a:bodyPr/>
          <a:lstStyle/>
          <a:p>
            <a:endParaRPr lang="en-US" dirty="0"/>
          </a:p>
        </p:txBody>
      </p:sp>
      <p:sp>
        <p:nvSpPr>
          <p:cNvPr id="4" name="Foliennummernplatzhalter 3">
            <a:extLst>
              <a:ext uri="{FF2B5EF4-FFF2-40B4-BE49-F238E27FC236}">
                <a16:creationId xmlns:a16="http://schemas.microsoft.com/office/drawing/2014/main" id="{33B54747-4657-5D88-93CE-825FC55C61F7}"/>
              </a:ext>
            </a:extLst>
          </p:cNvPr>
          <p:cNvSpPr>
            <a:spLocks noGrp="1"/>
          </p:cNvSpPr>
          <p:nvPr>
            <p:ph type="sldNum" sz="quarter" idx="5"/>
          </p:nvPr>
        </p:nvSpPr>
        <p:spPr/>
        <p:txBody>
          <a:bodyPr/>
          <a:lstStyle/>
          <a:p>
            <a:fld id="{9E1B1592-E1D8-BB48-B6D3-7629F9BD6A48}" type="slidenum">
              <a:rPr lang="en-US" smtClean="0"/>
              <a:t>1</a:t>
            </a:fld>
            <a:endParaRPr lang="en-US"/>
          </a:p>
        </p:txBody>
      </p:sp>
    </p:spTree>
    <p:extLst>
      <p:ext uri="{BB962C8B-B14F-4D97-AF65-F5344CB8AC3E}">
        <p14:creationId xmlns:p14="http://schemas.microsoft.com/office/powerpoint/2010/main" val="1879716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83C1F47-CE79-9731-72C6-FE0AFBB4D8CB}"/>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Untertitel 2">
            <a:extLst>
              <a:ext uri="{FF2B5EF4-FFF2-40B4-BE49-F238E27FC236}">
                <a16:creationId xmlns:a16="http://schemas.microsoft.com/office/drawing/2014/main" id="{2C692151-76FB-83AD-4201-E8FCC378AC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4" name="Datumsplatzhalter 3">
            <a:extLst>
              <a:ext uri="{FF2B5EF4-FFF2-40B4-BE49-F238E27FC236}">
                <a16:creationId xmlns:a16="http://schemas.microsoft.com/office/drawing/2014/main" id="{90109375-966A-49B6-4A54-60DEB8D392B0}"/>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D216C7C5-1FEE-AE56-6419-EC336C98511B}"/>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F5E0515E-E268-2AEB-145B-DB4C2F3BD2E2}"/>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2507114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2D214F-3220-84EE-1724-11320E503A79}"/>
              </a:ext>
            </a:extLst>
          </p:cNvPr>
          <p:cNvSpPr>
            <a:spLocks noGrp="1"/>
          </p:cNvSpPr>
          <p:nvPr>
            <p:ph type="title"/>
          </p:nvPr>
        </p:nvSpPr>
        <p:spPr/>
        <p:txBody>
          <a:bodyPr/>
          <a:lstStyle/>
          <a:p>
            <a:r>
              <a:rPr lang="de-DE"/>
              <a:t>Mastertitelformat bearbeiten</a:t>
            </a:r>
            <a:endParaRPr lang="en-US"/>
          </a:p>
        </p:txBody>
      </p:sp>
      <p:sp>
        <p:nvSpPr>
          <p:cNvPr id="3" name="Vertikaler Textplatzhalter 2">
            <a:extLst>
              <a:ext uri="{FF2B5EF4-FFF2-40B4-BE49-F238E27FC236}">
                <a16:creationId xmlns:a16="http://schemas.microsoft.com/office/drawing/2014/main" id="{B1DDAC5C-38C9-F6F5-D5F3-60B101FAECDA}"/>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2BAC7483-F017-D40E-2211-24FE7C2C7CCC}"/>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B2215861-22D1-C5D5-FD4C-4562B2B89792}"/>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E8725018-FD77-FBDF-6525-2D33BC9BC3D4}"/>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238010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7E25C82F-F46D-D30B-CB17-AA700F0B4AA4}"/>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en-US"/>
          </a:p>
        </p:txBody>
      </p:sp>
      <p:sp>
        <p:nvSpPr>
          <p:cNvPr id="3" name="Vertikaler Textplatzhalter 2">
            <a:extLst>
              <a:ext uri="{FF2B5EF4-FFF2-40B4-BE49-F238E27FC236}">
                <a16:creationId xmlns:a16="http://schemas.microsoft.com/office/drawing/2014/main" id="{D2A64773-2F0C-1CFE-A65E-45D2EB18BAFF}"/>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09FDBDBE-30D1-A3B6-7807-1BB711BDE195}"/>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B272BF5A-AE95-B4E5-AC57-A12DBE9CF31A}"/>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2370F284-BBCF-556F-B6C0-05B3929A6FBF}"/>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24383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547BA2-6CDA-F664-4263-2BE2B0E30AEF}"/>
              </a:ext>
            </a:extLst>
          </p:cNvPr>
          <p:cNvSpPr>
            <a:spLocks noGrp="1"/>
          </p:cNvSpPr>
          <p:nvPr>
            <p:ph type="title"/>
          </p:nvPr>
        </p:nvSpPr>
        <p:spPr/>
        <p:txBody>
          <a:bodyPr/>
          <a:lstStyle/>
          <a:p>
            <a:r>
              <a:rPr lang="de-DE"/>
              <a:t>Mastertitelformat bearbeiten</a:t>
            </a:r>
            <a:endParaRPr lang="en-US"/>
          </a:p>
        </p:txBody>
      </p:sp>
      <p:sp>
        <p:nvSpPr>
          <p:cNvPr id="3" name="Inhaltsplatzhalter 2">
            <a:extLst>
              <a:ext uri="{FF2B5EF4-FFF2-40B4-BE49-F238E27FC236}">
                <a16:creationId xmlns:a16="http://schemas.microsoft.com/office/drawing/2014/main" id="{96B18087-2FDA-0B53-99C0-CEB4657AA4A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1DF7159F-C08A-4350-13A4-E880F7341CD1}"/>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D38FBBCA-D5C6-FB9E-3679-6775C49CB5E9}"/>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37B3122B-B280-0929-CD2D-B8CB695BFFB5}"/>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951528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DB20CA-83EA-C012-F2AC-8FFE2C899C19}"/>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platzhalter 2">
            <a:extLst>
              <a:ext uri="{FF2B5EF4-FFF2-40B4-BE49-F238E27FC236}">
                <a16:creationId xmlns:a16="http://schemas.microsoft.com/office/drawing/2014/main" id="{1DDF925E-A83B-B678-AD7B-62E78D3EA85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4B1396BF-FB14-6C41-98AE-39A12921DBEC}"/>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ECDE698F-805D-C568-3AE5-0C2C4F7BD71D}"/>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36E43F8E-2B2F-C5DD-7E41-FA900B00EE1C}"/>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46542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DC5E80-70D8-B4BF-D628-4139D43FB2FC}"/>
              </a:ext>
            </a:extLst>
          </p:cNvPr>
          <p:cNvSpPr>
            <a:spLocks noGrp="1"/>
          </p:cNvSpPr>
          <p:nvPr>
            <p:ph type="title"/>
          </p:nvPr>
        </p:nvSpPr>
        <p:spPr/>
        <p:txBody>
          <a:bodyPr/>
          <a:lstStyle/>
          <a:p>
            <a:r>
              <a:rPr lang="de-DE"/>
              <a:t>Mastertitelformat bearbeiten</a:t>
            </a:r>
            <a:endParaRPr lang="en-US"/>
          </a:p>
        </p:txBody>
      </p:sp>
      <p:sp>
        <p:nvSpPr>
          <p:cNvPr id="3" name="Inhaltsplatzhalter 2">
            <a:extLst>
              <a:ext uri="{FF2B5EF4-FFF2-40B4-BE49-F238E27FC236}">
                <a16:creationId xmlns:a16="http://schemas.microsoft.com/office/drawing/2014/main" id="{BF8D6BA5-8E62-FCFF-7CA4-5C244D6CE664}"/>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Inhaltsplatzhalter 3">
            <a:extLst>
              <a:ext uri="{FF2B5EF4-FFF2-40B4-BE49-F238E27FC236}">
                <a16:creationId xmlns:a16="http://schemas.microsoft.com/office/drawing/2014/main" id="{A6A667A2-77A3-F28C-4A26-D188DAE1ABC3}"/>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Datumsplatzhalter 4">
            <a:extLst>
              <a:ext uri="{FF2B5EF4-FFF2-40B4-BE49-F238E27FC236}">
                <a16:creationId xmlns:a16="http://schemas.microsoft.com/office/drawing/2014/main" id="{FD58A212-024E-2EA5-4433-BBB84F0E82CE}"/>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6" name="Fußzeilenplatzhalter 5">
            <a:extLst>
              <a:ext uri="{FF2B5EF4-FFF2-40B4-BE49-F238E27FC236}">
                <a16:creationId xmlns:a16="http://schemas.microsoft.com/office/drawing/2014/main" id="{87F334BF-1E4A-3AEC-BC2F-7A3857A08817}"/>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6E3DDE53-0C10-D33C-0B7B-46F1D02BD8B3}"/>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998986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0F9342-A5CE-A9F8-225D-0CF67DB8CAD8}"/>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platzhalter 2">
            <a:extLst>
              <a:ext uri="{FF2B5EF4-FFF2-40B4-BE49-F238E27FC236}">
                <a16:creationId xmlns:a16="http://schemas.microsoft.com/office/drawing/2014/main" id="{F7398BB2-9304-7BD4-0B60-E2D322FB56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6D9DB418-1E9A-5DB6-63A1-AD7EE4A10E72}"/>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Textplatzhalter 4">
            <a:extLst>
              <a:ext uri="{FF2B5EF4-FFF2-40B4-BE49-F238E27FC236}">
                <a16:creationId xmlns:a16="http://schemas.microsoft.com/office/drawing/2014/main" id="{83D8DDC2-39D6-C560-3D0B-215103900B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DFF075EF-5EB0-293C-28B4-6C316E2A9C32}"/>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7" name="Datumsplatzhalter 6">
            <a:extLst>
              <a:ext uri="{FF2B5EF4-FFF2-40B4-BE49-F238E27FC236}">
                <a16:creationId xmlns:a16="http://schemas.microsoft.com/office/drawing/2014/main" id="{36E75C95-033D-07E0-E4F0-6A7D2B03BD5C}"/>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8" name="Fußzeilenplatzhalter 7">
            <a:extLst>
              <a:ext uri="{FF2B5EF4-FFF2-40B4-BE49-F238E27FC236}">
                <a16:creationId xmlns:a16="http://schemas.microsoft.com/office/drawing/2014/main" id="{18705CFC-C4E7-F876-F8CA-74E96DB4FA6B}"/>
              </a:ext>
            </a:extLst>
          </p:cNvPr>
          <p:cNvSpPr>
            <a:spLocks noGrp="1"/>
          </p:cNvSpPr>
          <p:nvPr>
            <p:ph type="ftr" sz="quarter" idx="11"/>
          </p:nvPr>
        </p:nvSpPr>
        <p:spPr/>
        <p:txBody>
          <a:bodyPr/>
          <a:lstStyle/>
          <a:p>
            <a:endParaRPr lang="en-US"/>
          </a:p>
        </p:txBody>
      </p:sp>
      <p:sp>
        <p:nvSpPr>
          <p:cNvPr id="9" name="Foliennummernplatzhalter 8">
            <a:extLst>
              <a:ext uri="{FF2B5EF4-FFF2-40B4-BE49-F238E27FC236}">
                <a16:creationId xmlns:a16="http://schemas.microsoft.com/office/drawing/2014/main" id="{DB676469-CCD7-BE3A-6C62-877C133B5F10}"/>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335120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F431C3-5848-8CF8-6479-E3C9B1D51461}"/>
              </a:ext>
            </a:extLst>
          </p:cNvPr>
          <p:cNvSpPr>
            <a:spLocks noGrp="1"/>
          </p:cNvSpPr>
          <p:nvPr>
            <p:ph type="title"/>
          </p:nvPr>
        </p:nvSpPr>
        <p:spPr/>
        <p:txBody>
          <a:bodyPr/>
          <a:lstStyle/>
          <a:p>
            <a:r>
              <a:rPr lang="de-DE"/>
              <a:t>Mastertitelformat bearbeiten</a:t>
            </a:r>
            <a:endParaRPr lang="en-US"/>
          </a:p>
        </p:txBody>
      </p:sp>
      <p:sp>
        <p:nvSpPr>
          <p:cNvPr id="3" name="Datumsplatzhalter 2">
            <a:extLst>
              <a:ext uri="{FF2B5EF4-FFF2-40B4-BE49-F238E27FC236}">
                <a16:creationId xmlns:a16="http://schemas.microsoft.com/office/drawing/2014/main" id="{828267B6-0E2A-8A52-69A5-4DFA9540B00E}"/>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4" name="Fußzeilenplatzhalter 3">
            <a:extLst>
              <a:ext uri="{FF2B5EF4-FFF2-40B4-BE49-F238E27FC236}">
                <a16:creationId xmlns:a16="http://schemas.microsoft.com/office/drawing/2014/main" id="{1202C902-7B5E-80F5-6B42-70E263977057}"/>
              </a:ext>
            </a:extLst>
          </p:cNvPr>
          <p:cNvSpPr>
            <a:spLocks noGrp="1"/>
          </p:cNvSpPr>
          <p:nvPr>
            <p:ph type="ftr" sz="quarter" idx="11"/>
          </p:nvPr>
        </p:nvSpPr>
        <p:spPr/>
        <p:txBody>
          <a:bodyPr/>
          <a:lstStyle/>
          <a:p>
            <a:endParaRPr lang="en-US"/>
          </a:p>
        </p:txBody>
      </p:sp>
      <p:sp>
        <p:nvSpPr>
          <p:cNvPr id="5" name="Foliennummernplatzhalter 4">
            <a:extLst>
              <a:ext uri="{FF2B5EF4-FFF2-40B4-BE49-F238E27FC236}">
                <a16:creationId xmlns:a16="http://schemas.microsoft.com/office/drawing/2014/main" id="{58EFBC9F-A4D3-9959-C493-98BD0F77D493}"/>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533472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9F21A57-25F2-458B-D6DB-E2B15DA466B5}"/>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3" name="Fußzeilenplatzhalter 2">
            <a:extLst>
              <a:ext uri="{FF2B5EF4-FFF2-40B4-BE49-F238E27FC236}">
                <a16:creationId xmlns:a16="http://schemas.microsoft.com/office/drawing/2014/main" id="{DC347406-D876-B3D4-3E90-B54F315754E8}"/>
              </a:ext>
            </a:extLst>
          </p:cNvPr>
          <p:cNvSpPr>
            <a:spLocks noGrp="1"/>
          </p:cNvSpPr>
          <p:nvPr>
            <p:ph type="ftr" sz="quarter" idx="11"/>
          </p:nvPr>
        </p:nvSpPr>
        <p:spPr/>
        <p:txBody>
          <a:bodyPr/>
          <a:lstStyle/>
          <a:p>
            <a:endParaRPr lang="en-US"/>
          </a:p>
        </p:txBody>
      </p:sp>
      <p:sp>
        <p:nvSpPr>
          <p:cNvPr id="4" name="Foliennummernplatzhalter 3">
            <a:extLst>
              <a:ext uri="{FF2B5EF4-FFF2-40B4-BE49-F238E27FC236}">
                <a16:creationId xmlns:a16="http://schemas.microsoft.com/office/drawing/2014/main" id="{0949E1C3-00ED-6FF6-37F0-DCA6CDAA640C}"/>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4178701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0142407-D99C-AAC0-05C9-38F225E0CB7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Inhaltsplatzhalter 2">
            <a:extLst>
              <a:ext uri="{FF2B5EF4-FFF2-40B4-BE49-F238E27FC236}">
                <a16:creationId xmlns:a16="http://schemas.microsoft.com/office/drawing/2014/main" id="{91FD5518-C1E0-B396-46D0-C7D34528F2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Textplatzhalter 3">
            <a:extLst>
              <a:ext uri="{FF2B5EF4-FFF2-40B4-BE49-F238E27FC236}">
                <a16:creationId xmlns:a16="http://schemas.microsoft.com/office/drawing/2014/main" id="{2BBDE5AC-13E1-95F4-07D2-192444CB75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80E9A5AF-C80D-4BFE-905C-2317E39CC9C4}"/>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6" name="Fußzeilenplatzhalter 5">
            <a:extLst>
              <a:ext uri="{FF2B5EF4-FFF2-40B4-BE49-F238E27FC236}">
                <a16:creationId xmlns:a16="http://schemas.microsoft.com/office/drawing/2014/main" id="{3AF39203-3BF0-D9DB-0990-A2620DB55F60}"/>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AB8EBF41-2A89-14AF-C4BB-543AA37A6208}"/>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594888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CD3F101-F17D-39ED-CA97-FCAE4A0AEEE3}"/>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Bildplatzhalter 2">
            <a:extLst>
              <a:ext uri="{FF2B5EF4-FFF2-40B4-BE49-F238E27FC236}">
                <a16:creationId xmlns:a16="http://schemas.microsoft.com/office/drawing/2014/main" id="{85878FC0-F5EF-B17E-5F6F-1B11BB69D1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platzhalter 3">
            <a:extLst>
              <a:ext uri="{FF2B5EF4-FFF2-40B4-BE49-F238E27FC236}">
                <a16:creationId xmlns:a16="http://schemas.microsoft.com/office/drawing/2014/main" id="{87A834D3-CF47-6F1C-7953-E9A8A45C61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1F2BE0DA-D096-3F59-CDF8-8BFBA1BC8F96}"/>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6" name="Fußzeilenplatzhalter 5">
            <a:extLst>
              <a:ext uri="{FF2B5EF4-FFF2-40B4-BE49-F238E27FC236}">
                <a16:creationId xmlns:a16="http://schemas.microsoft.com/office/drawing/2014/main" id="{FBB945FA-BBA5-4189-19EF-DEEC4539EFC9}"/>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66D1B10E-0A60-1045-EDF3-E953298DFEDD}"/>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890266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BA9E38DB-B452-97FD-BB4B-E7BCDD146A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US"/>
          </a:p>
        </p:txBody>
      </p:sp>
      <p:sp>
        <p:nvSpPr>
          <p:cNvPr id="3" name="Textplatzhalter 2">
            <a:extLst>
              <a:ext uri="{FF2B5EF4-FFF2-40B4-BE49-F238E27FC236}">
                <a16:creationId xmlns:a16="http://schemas.microsoft.com/office/drawing/2014/main" id="{4FCD660E-C4A8-23B8-BAE0-C5CBC03117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A173031B-B2C6-FEEB-767B-4B7F2E5326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5D855FDE-EFD1-A143-7A13-AFC6C7DB90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Foliennummernplatzhalter 5">
            <a:extLst>
              <a:ext uri="{FF2B5EF4-FFF2-40B4-BE49-F238E27FC236}">
                <a16:creationId xmlns:a16="http://schemas.microsoft.com/office/drawing/2014/main" id="{7C89B0D9-8E63-BFEF-D385-43DB8A1C8F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AE2C60D-9A30-7248-ADD7-8FDA85099C50}" type="slidenum">
              <a:rPr lang="en-US" smtClean="0"/>
              <a:t>‹Nr.›</a:t>
            </a:fld>
            <a:endParaRPr lang="en-US"/>
          </a:p>
        </p:txBody>
      </p:sp>
    </p:spTree>
    <p:extLst>
      <p:ext uri="{BB962C8B-B14F-4D97-AF65-F5344CB8AC3E}">
        <p14:creationId xmlns:p14="http://schemas.microsoft.com/office/powerpoint/2010/main" val="5566318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svg"/><Relationship Id="rId18" Type="http://schemas.openxmlformats.org/officeDocument/2006/relationships/image" Target="../media/image15.pn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9.png"/><Relationship Id="rId17" Type="http://schemas.openxmlformats.org/officeDocument/2006/relationships/image" Target="../media/image14.svg"/><Relationship Id="rId2" Type="http://schemas.openxmlformats.org/officeDocument/2006/relationships/notesSlide" Target="../notesSlides/notesSlide1.xml"/><Relationship Id="rId16" Type="http://schemas.openxmlformats.org/officeDocument/2006/relationships/image" Target="../media/image13.pn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svg"/><Relationship Id="rId5" Type="http://schemas.openxmlformats.org/officeDocument/2006/relationships/image" Target="../media/image2.emf"/><Relationship Id="rId15" Type="http://schemas.openxmlformats.org/officeDocument/2006/relationships/image" Target="../media/image12.svg"/><Relationship Id="rId10" Type="http://schemas.openxmlformats.org/officeDocument/2006/relationships/image" Target="../media/image7.png"/><Relationship Id="rId4" Type="http://schemas.microsoft.com/office/2007/relationships/hdphoto" Target="../media/hdphoto1.wdp"/><Relationship Id="rId9" Type="http://schemas.openxmlformats.org/officeDocument/2006/relationships/image" Target="../media/image6.svg"/><Relationship Id="rId1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a:extLst>
            <a:ext uri="{FF2B5EF4-FFF2-40B4-BE49-F238E27FC236}">
              <a16:creationId xmlns:a16="http://schemas.microsoft.com/office/drawing/2014/main" id="{688543B8-E0C7-3AB4-5D1A-3FFA1D7082DA}"/>
            </a:ext>
          </a:extLst>
        </p:cNvPr>
        <p:cNvGrpSpPr/>
        <p:nvPr/>
      </p:nvGrpSpPr>
      <p:grpSpPr>
        <a:xfrm>
          <a:off x="0" y="0"/>
          <a:ext cx="0" cy="0"/>
          <a:chOff x="0" y="0"/>
          <a:chExt cx="0" cy="0"/>
        </a:xfrm>
      </p:grpSpPr>
      <p:pic>
        <p:nvPicPr>
          <p:cNvPr id="2" name="Grafik 1" descr="Ein Bild, das Karte enthält.&#10;&#10;KI-generierte Inhalte können fehlerhaft sein.">
            <a:extLst>
              <a:ext uri="{FF2B5EF4-FFF2-40B4-BE49-F238E27FC236}">
                <a16:creationId xmlns:a16="http://schemas.microsoft.com/office/drawing/2014/main" id="{23137EB5-0EE3-9D50-5C3B-DCBCD53A4B54}"/>
              </a:ext>
            </a:extLst>
          </p:cNvPr>
          <p:cNvPicPr>
            <a:picLocks noGrp="1" noRot="1" noMove="1" noResize="1" noEditPoints="1" noAdjustHandles="1" noChangeArrowheads="1" noChangeShapeType="1" noCrop="1"/>
          </p:cNvPicPr>
          <p:nvPr/>
        </p:nvPicPr>
        <p:blipFill>
          <a:blip r:embed="rId3">
            <a:extLst>
              <a:ext uri="{BEBA8EAE-BF5A-486C-A8C5-ECC9F3942E4B}">
                <a14:imgProps xmlns:a14="http://schemas.microsoft.com/office/drawing/2010/main">
                  <a14:imgLayer r:embed="rId4">
                    <a14:imgEffect>
                      <a14:saturation sat="55000"/>
                    </a14:imgEffect>
                  </a14:imgLayer>
                </a14:imgProps>
              </a:ext>
              <a:ext uri="{28A0092B-C50C-407E-A947-70E740481C1C}">
                <a14:useLocalDpi xmlns:a14="http://schemas.microsoft.com/office/drawing/2010/main" val="0"/>
              </a:ext>
            </a:extLst>
          </a:blip>
          <a:srcRect/>
          <a:stretch>
            <a:fillRect/>
          </a:stretch>
        </p:blipFill>
        <p:spPr>
          <a:xfrm>
            <a:off x="8146854" y="-30736"/>
            <a:ext cx="4821770" cy="7104902"/>
          </a:xfrm>
          <a:prstGeom prst="rect">
            <a:avLst/>
          </a:prstGeom>
          <a:noFill/>
        </p:spPr>
      </p:pic>
      <p:sp>
        <p:nvSpPr>
          <p:cNvPr id="10" name="Titel">
            <a:extLst>
              <a:ext uri="{FF2B5EF4-FFF2-40B4-BE49-F238E27FC236}">
                <a16:creationId xmlns:a16="http://schemas.microsoft.com/office/drawing/2014/main" id="{327E4E14-0BF8-2E6F-AB15-A37858F88255}"/>
              </a:ext>
            </a:extLst>
          </p:cNvPr>
          <p:cNvSpPr txBox="1">
            <a:spLocks noGrp="1" noRot="1" noMove="1" noResize="1" noEditPoints="1" noAdjustHandles="1" noChangeArrowheads="1" noChangeShapeType="1"/>
          </p:cNvSpPr>
          <p:nvPr/>
        </p:nvSpPr>
        <p:spPr>
          <a:xfrm>
            <a:off x="47846" y="83276"/>
            <a:ext cx="12192000" cy="800219"/>
          </a:xfrm>
          <a:prstGeom prst="rect">
            <a:avLst/>
          </a:prstGeom>
          <a:noFill/>
        </p:spPr>
        <p:txBody>
          <a:bodyPr wrap="square" rtlCol="0">
            <a:spAutoFit/>
          </a:bodyPr>
          <a:lstStyle/>
          <a:p>
            <a:pPr algn="ctr"/>
            <a:r>
              <a:rPr lang="de-DE" b="1" noProof="0" dirty="0">
                <a:solidFill>
                  <a:srgbClr val="FFFFFF"/>
                </a:solidFill>
                <a:latin typeface="Times New Roman" panose="02020603050405020304" pitchFamily="18" charset="0"/>
                <a:cs typeface="Times New Roman" panose="02020603050405020304" pitchFamily="18" charset="0"/>
              </a:rPr>
              <a:t>Vergleich des Fay-</a:t>
            </a:r>
            <a:r>
              <a:rPr lang="de-DE" b="1" noProof="0" dirty="0" err="1">
                <a:solidFill>
                  <a:srgbClr val="FFFFFF"/>
                </a:solidFill>
                <a:latin typeface="Times New Roman" panose="02020603050405020304" pitchFamily="18" charset="0"/>
                <a:cs typeface="Times New Roman" panose="02020603050405020304" pitchFamily="18" charset="0"/>
              </a:rPr>
              <a:t>Harriot</a:t>
            </a:r>
            <a:r>
              <a:rPr lang="de-DE" b="1" noProof="0" dirty="0">
                <a:solidFill>
                  <a:srgbClr val="FFFFFF"/>
                </a:solidFill>
                <a:latin typeface="Times New Roman" panose="02020603050405020304" pitchFamily="18" charset="0"/>
                <a:cs typeface="Times New Roman" panose="02020603050405020304" pitchFamily="18" charset="0"/>
              </a:rPr>
              <a:t> (FH) und des </a:t>
            </a:r>
            <a:r>
              <a:rPr lang="de-DE" b="1" noProof="0" dirty="0" err="1">
                <a:solidFill>
                  <a:srgbClr val="FFFFFF"/>
                </a:solidFill>
                <a:latin typeface="Times New Roman" panose="02020603050405020304" pitchFamily="18" charset="0"/>
                <a:cs typeface="Times New Roman" panose="02020603050405020304" pitchFamily="18" charset="0"/>
              </a:rPr>
              <a:t>Battese</a:t>
            </a:r>
            <a:r>
              <a:rPr lang="de-DE" b="1" noProof="0" dirty="0">
                <a:solidFill>
                  <a:srgbClr val="FFFFFF"/>
                </a:solidFill>
                <a:latin typeface="Times New Roman" panose="02020603050405020304" pitchFamily="18" charset="0"/>
                <a:cs typeface="Times New Roman" panose="02020603050405020304" pitchFamily="18" charset="0"/>
              </a:rPr>
              <a:t>-Harter-Fuller (BHF) Models </a:t>
            </a:r>
          </a:p>
          <a:p>
            <a:pPr algn="ctr"/>
            <a:r>
              <a:rPr lang="de-DE" sz="1400" noProof="0" dirty="0">
                <a:solidFill>
                  <a:srgbClr val="FFFFFF"/>
                </a:solidFill>
                <a:latin typeface="Times New Roman" panose="02020603050405020304" pitchFamily="18" charset="0"/>
                <a:cs typeface="Times New Roman" panose="02020603050405020304" pitchFamily="18" charset="0"/>
              </a:rPr>
              <a:t>Niklas Biegert &amp; Lorenz Oehler</a:t>
            </a:r>
          </a:p>
          <a:p>
            <a:pPr algn="ctr"/>
            <a:r>
              <a:rPr lang="de-DE" sz="1400" noProof="0" dirty="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pic>
        <p:nvPicPr>
          <p:cNvPr id="12" name="Logo">
            <a:extLst>
              <a:ext uri="{FF2B5EF4-FFF2-40B4-BE49-F238E27FC236}">
                <a16:creationId xmlns:a16="http://schemas.microsoft.com/office/drawing/2014/main" id="{28869EF8-6378-1D87-3F4C-B9E4388C4456}"/>
              </a:ext>
            </a:extLst>
          </p:cNvPr>
          <p:cNvPicPr>
            <a:picLocks noGrp="1" noRot="1" noChangeAspect="1" noMove="1" noResize="1" noEditPoints="1" noAdjustHandles="1" noChangeArrowheads="1" noChangeShapeType="1" noCrop="1"/>
          </p:cNvPicPr>
          <p:nvPr/>
        </p:nvPicPr>
        <p:blipFill>
          <a:blip r:embed="rId5"/>
          <a:stretch>
            <a:fillRect/>
          </a:stretch>
        </p:blipFill>
        <p:spPr>
          <a:xfrm>
            <a:off x="11389411" y="45476"/>
            <a:ext cx="754743" cy="754743"/>
          </a:xfrm>
          <a:prstGeom prst="rect">
            <a:avLst/>
          </a:prstGeom>
        </p:spPr>
      </p:pic>
      <p:grpSp>
        <p:nvGrpSpPr>
          <p:cNvPr id="72" name="Motivation BOX">
            <a:extLst>
              <a:ext uri="{FF2B5EF4-FFF2-40B4-BE49-F238E27FC236}">
                <a16:creationId xmlns:a16="http://schemas.microsoft.com/office/drawing/2014/main" id="{2E22277C-FC12-9D12-3659-D6C79F2A8C32}"/>
              </a:ext>
            </a:extLst>
          </p:cNvPr>
          <p:cNvGrpSpPr>
            <a:grpSpLocks noGrp="1" noUngrp="1" noRot="1" noMove="1" noResize="1"/>
          </p:cNvGrpSpPr>
          <p:nvPr/>
        </p:nvGrpSpPr>
        <p:grpSpPr>
          <a:xfrm>
            <a:off x="223908" y="957941"/>
            <a:ext cx="3797568" cy="800219"/>
            <a:chOff x="223909" y="957941"/>
            <a:chExt cx="3765454" cy="800219"/>
          </a:xfrm>
        </p:grpSpPr>
        <p:sp>
          <p:nvSpPr>
            <p:cNvPr id="21" name="Rechteck 20">
              <a:extLst>
                <a:ext uri="{FF2B5EF4-FFF2-40B4-BE49-F238E27FC236}">
                  <a16:creationId xmlns:a16="http://schemas.microsoft.com/office/drawing/2014/main" id="{3D45D5BF-77AA-A6F2-A79E-262F0A533A86}"/>
                </a:ext>
              </a:extLst>
            </p:cNvPr>
            <p:cNvSpPr>
              <a:spLocks noGrp="1" noRot="1" noMove="1" noResize="1" noEditPoints="1" noAdjustHandles="1" noChangeArrowheads="1" noChangeShapeType="1"/>
            </p:cNvSpPr>
            <p:nvPr/>
          </p:nvSpPr>
          <p:spPr>
            <a:xfrm>
              <a:off x="223910" y="957941"/>
              <a:ext cx="3765453" cy="8002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6" name="Motiavation Subtitel">
              <a:extLst>
                <a:ext uri="{FF2B5EF4-FFF2-40B4-BE49-F238E27FC236}">
                  <a16:creationId xmlns:a16="http://schemas.microsoft.com/office/drawing/2014/main" id="{C31DCD4B-13D0-3E9A-A5A4-AE5D0044ECE6}"/>
                </a:ext>
              </a:extLst>
            </p:cNvPr>
            <p:cNvSpPr>
              <a:spLocks noGrp="1" noRot="1" noMove="1" noResize="1" noEditPoints="1" noAdjustHandles="1" noChangeArrowheads="1" noChangeShapeType="1"/>
            </p:cNvSpPr>
            <p:nvPr/>
          </p:nvSpPr>
          <p:spPr>
            <a:xfrm>
              <a:off x="223909" y="957941"/>
              <a:ext cx="3765453" cy="25388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1. Motivation</a:t>
              </a:r>
            </a:p>
          </p:txBody>
        </p:sp>
      </p:grpSp>
      <p:grpSp>
        <p:nvGrpSpPr>
          <p:cNvPr id="71" name="Methoden BOX">
            <a:extLst>
              <a:ext uri="{FF2B5EF4-FFF2-40B4-BE49-F238E27FC236}">
                <a16:creationId xmlns:a16="http://schemas.microsoft.com/office/drawing/2014/main" id="{2B3FD9E6-78F0-3894-5E3A-8A7A6AA77B6D}"/>
              </a:ext>
            </a:extLst>
          </p:cNvPr>
          <p:cNvGrpSpPr>
            <a:grpSpLocks noGrp="1" noUngrp="1" noRot="1" noMove="1" noResize="1"/>
          </p:cNvGrpSpPr>
          <p:nvPr/>
        </p:nvGrpSpPr>
        <p:grpSpPr>
          <a:xfrm>
            <a:off x="223439" y="1912417"/>
            <a:ext cx="3798036" cy="4797871"/>
            <a:chOff x="223439" y="2087329"/>
            <a:chExt cx="3765453" cy="4622959"/>
          </a:xfrm>
        </p:grpSpPr>
        <p:sp>
          <p:nvSpPr>
            <p:cNvPr id="14" name="Rechteck 13">
              <a:extLst>
                <a:ext uri="{FF2B5EF4-FFF2-40B4-BE49-F238E27FC236}">
                  <a16:creationId xmlns:a16="http://schemas.microsoft.com/office/drawing/2014/main" id="{62E6300E-462E-D708-7044-45A6EFDBE080}"/>
                </a:ext>
              </a:extLst>
            </p:cNvPr>
            <p:cNvSpPr>
              <a:spLocks noGrp="1" noRot="1" noMove="1" noResize="1" noEditPoints="1" noAdjustHandles="1" noChangeArrowheads="1" noChangeShapeType="1"/>
            </p:cNvSpPr>
            <p:nvPr/>
          </p:nvSpPr>
          <p:spPr>
            <a:xfrm>
              <a:off x="223439" y="2087329"/>
              <a:ext cx="3765453" cy="46229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7" name="Methoden Subtitel">
              <a:extLst>
                <a:ext uri="{FF2B5EF4-FFF2-40B4-BE49-F238E27FC236}">
                  <a16:creationId xmlns:a16="http://schemas.microsoft.com/office/drawing/2014/main" id="{C2296BB6-42A0-6B84-0677-CF80F2190861}"/>
                </a:ext>
              </a:extLst>
            </p:cNvPr>
            <p:cNvSpPr>
              <a:spLocks noGrp="1" noRot="1" noMove="1" noResize="1" noEditPoints="1" noAdjustHandles="1" noChangeArrowheads="1" noChangeShapeType="1"/>
            </p:cNvSpPr>
            <p:nvPr/>
          </p:nvSpPr>
          <p:spPr>
            <a:xfrm>
              <a:off x="223439" y="2087329"/>
              <a:ext cx="3765453" cy="2533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2. Methoden</a:t>
              </a:r>
            </a:p>
          </p:txBody>
        </p:sp>
      </p:grpSp>
      <p:grpSp>
        <p:nvGrpSpPr>
          <p:cNvPr id="79" name="Ergebnisse BOX">
            <a:extLst>
              <a:ext uri="{FF2B5EF4-FFF2-40B4-BE49-F238E27FC236}">
                <a16:creationId xmlns:a16="http://schemas.microsoft.com/office/drawing/2014/main" id="{7D683A96-A524-AF9A-2B1E-1A575471E592}"/>
              </a:ext>
            </a:extLst>
          </p:cNvPr>
          <p:cNvGrpSpPr>
            <a:grpSpLocks noGrp="1" noUngrp="1" noRot="1" noMove="1" noResize="1"/>
          </p:cNvGrpSpPr>
          <p:nvPr/>
        </p:nvGrpSpPr>
        <p:grpSpPr>
          <a:xfrm>
            <a:off x="4213273" y="950861"/>
            <a:ext cx="4718456" cy="5759427"/>
            <a:chOff x="4213273" y="950861"/>
            <a:chExt cx="4718456" cy="5759427"/>
          </a:xfrm>
        </p:grpSpPr>
        <p:sp>
          <p:nvSpPr>
            <p:cNvPr id="22" name="Rechteck 21">
              <a:extLst>
                <a:ext uri="{FF2B5EF4-FFF2-40B4-BE49-F238E27FC236}">
                  <a16:creationId xmlns:a16="http://schemas.microsoft.com/office/drawing/2014/main" id="{574130F1-8E32-1217-3960-E814BF735B9F}"/>
                </a:ext>
              </a:extLst>
            </p:cNvPr>
            <p:cNvSpPr>
              <a:spLocks noGrp="1" noRot="1" noMove="1" noResize="1" noEditPoints="1" noAdjustHandles="1" noChangeArrowheads="1" noChangeShapeType="1"/>
            </p:cNvSpPr>
            <p:nvPr/>
          </p:nvSpPr>
          <p:spPr>
            <a:xfrm>
              <a:off x="4213273" y="952963"/>
              <a:ext cx="4718456" cy="5757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1" name="Rechteck 10">
              <a:extLst>
                <a:ext uri="{FF2B5EF4-FFF2-40B4-BE49-F238E27FC236}">
                  <a16:creationId xmlns:a16="http://schemas.microsoft.com/office/drawing/2014/main" id="{F2F4354D-B2A4-C87C-E249-C29E75BB1809}"/>
                </a:ext>
              </a:extLst>
            </p:cNvPr>
            <p:cNvSpPr>
              <a:spLocks noGrp="1" noRot="1" noMove="1" noResize="1" noEditPoints="1" noAdjustHandles="1" noChangeArrowheads="1" noChangeShapeType="1"/>
            </p:cNvSpPr>
            <p:nvPr/>
          </p:nvSpPr>
          <p:spPr>
            <a:xfrm>
              <a:off x="4213273" y="950861"/>
              <a:ext cx="4718456"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3.</a:t>
              </a:r>
              <a:r>
                <a:rPr lang="de-DE" sz="1400" noProof="0" dirty="0">
                  <a:solidFill>
                    <a:schemeClr val="tx1"/>
                  </a:solidFill>
                  <a:latin typeface="Times New Roman" panose="02020603050405020304" pitchFamily="18" charset="0"/>
                  <a:cs typeface="Times New Roman" panose="02020603050405020304" pitchFamily="18" charset="0"/>
                </a:rPr>
                <a:t> Ergebnisse</a:t>
              </a:r>
            </a:p>
          </p:txBody>
        </p:sp>
      </p:grpSp>
      <p:sp>
        <p:nvSpPr>
          <p:cNvPr id="23" name="Rechteck 22">
            <a:extLst>
              <a:ext uri="{FF2B5EF4-FFF2-40B4-BE49-F238E27FC236}">
                <a16:creationId xmlns:a16="http://schemas.microsoft.com/office/drawing/2014/main" id="{1E067B67-CED3-B484-1550-A5D25189FD32}"/>
              </a:ext>
            </a:extLst>
          </p:cNvPr>
          <p:cNvSpPr>
            <a:spLocks noGrp="1" noRot="1" noMove="1" noResize="1" noEditPoints="1" noAdjustHandles="1" noChangeArrowheads="1" noChangeShapeType="1"/>
          </p:cNvSpPr>
          <p:nvPr/>
        </p:nvSpPr>
        <p:spPr>
          <a:xfrm>
            <a:off x="9156107" y="957941"/>
            <a:ext cx="2811982" cy="21159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0" name="Rechteck 19">
            <a:extLst>
              <a:ext uri="{FF2B5EF4-FFF2-40B4-BE49-F238E27FC236}">
                <a16:creationId xmlns:a16="http://schemas.microsoft.com/office/drawing/2014/main" id="{14215772-4071-7CE1-D486-A12C8A822059}"/>
              </a:ext>
            </a:extLst>
          </p:cNvPr>
          <p:cNvSpPr>
            <a:spLocks noGrp="1" noRot="1" noMove="1" noResize="1" noEditPoints="1" noAdjustHandles="1" noChangeArrowheads="1" noChangeShapeType="1"/>
          </p:cNvSpPr>
          <p:nvPr/>
        </p:nvSpPr>
        <p:spPr>
          <a:xfrm>
            <a:off x="9156107" y="3264714"/>
            <a:ext cx="2811982" cy="223533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3" name="Limitationen Subtitel">
            <a:extLst>
              <a:ext uri="{FF2B5EF4-FFF2-40B4-BE49-F238E27FC236}">
                <a16:creationId xmlns:a16="http://schemas.microsoft.com/office/drawing/2014/main" id="{49BA102F-19C5-60D9-EB65-7AEE6BE1C476}"/>
              </a:ext>
            </a:extLst>
          </p:cNvPr>
          <p:cNvSpPr>
            <a:spLocks noGrp="1" noRot="1" noMove="1" noResize="1" noEditPoints="1" noAdjustHandles="1" noChangeArrowheads="1" noChangeShapeType="1"/>
          </p:cNvSpPr>
          <p:nvPr/>
        </p:nvSpPr>
        <p:spPr>
          <a:xfrm>
            <a:off x="9155639" y="3260753"/>
            <a:ext cx="2811981" cy="260962"/>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4.</a:t>
            </a:r>
            <a:r>
              <a:rPr lang="de-DE" sz="1400" noProof="0" dirty="0">
                <a:solidFill>
                  <a:schemeClr val="tx1"/>
                </a:solidFill>
                <a:latin typeface="Times New Roman" panose="02020603050405020304" pitchFamily="18" charset="0"/>
                <a:cs typeface="Times New Roman" panose="02020603050405020304" pitchFamily="18" charset="0"/>
              </a:rPr>
              <a:t> Limitationen &amp; Diskussion </a:t>
            </a:r>
          </a:p>
        </p:txBody>
      </p:sp>
      <p:grpSp>
        <p:nvGrpSpPr>
          <p:cNvPr id="19" name="Gruppieren 18">
            <a:extLst>
              <a:ext uri="{FF2B5EF4-FFF2-40B4-BE49-F238E27FC236}">
                <a16:creationId xmlns:a16="http://schemas.microsoft.com/office/drawing/2014/main" id="{C0D3E0E0-56BB-D06E-E5A0-86A8227925EE}"/>
              </a:ext>
            </a:extLst>
          </p:cNvPr>
          <p:cNvGrpSpPr>
            <a:grpSpLocks noGrp="1" noUngrp="1" noRot="1" noMove="1" noResize="1"/>
          </p:cNvGrpSpPr>
          <p:nvPr/>
        </p:nvGrpSpPr>
        <p:grpSpPr>
          <a:xfrm>
            <a:off x="9155639" y="5656220"/>
            <a:ext cx="2812446" cy="1054069"/>
            <a:chOff x="9155639" y="5656220"/>
            <a:chExt cx="2812446" cy="1054069"/>
          </a:xfrm>
        </p:grpSpPr>
        <p:sp>
          <p:nvSpPr>
            <p:cNvPr id="3" name="Rechteck 2">
              <a:extLst>
                <a:ext uri="{FF2B5EF4-FFF2-40B4-BE49-F238E27FC236}">
                  <a16:creationId xmlns:a16="http://schemas.microsoft.com/office/drawing/2014/main" id="{EAD83AEC-98D3-7DC5-E80E-7379EE1DF57B}"/>
                </a:ext>
              </a:extLst>
            </p:cNvPr>
            <p:cNvSpPr>
              <a:spLocks noGrp="1" noRot="1" noMove="1" noResize="1" noEditPoints="1" noAdjustHandles="1" noChangeArrowheads="1" noChangeShapeType="1"/>
            </p:cNvSpPr>
            <p:nvPr/>
          </p:nvSpPr>
          <p:spPr>
            <a:xfrm>
              <a:off x="9156104" y="5899009"/>
              <a:ext cx="2811981" cy="8112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AU" sz="400" noProof="1">
                  <a:solidFill>
                    <a:schemeClr val="tx1"/>
                  </a:solidFill>
                </a:rPr>
                <a:t>Battese, G. E., Harter, R. M., &amp; Fuller, W. A. (1988). An Error-Components Model for Prediction of County Crop Areas Using Survey and Satellite Data.</a:t>
              </a:r>
              <a:endParaRPr lang="en-AU" sz="400" b="0" noProof="1">
                <a:solidFill>
                  <a:schemeClr val="tx1"/>
                </a:solidFill>
                <a:effectLst/>
              </a:endParaRPr>
            </a:p>
            <a:p>
              <a:r>
                <a:rPr lang="en-AU" sz="400" noProof="1">
                  <a:solidFill>
                    <a:schemeClr val="tx1"/>
                  </a:solidFill>
                </a:rPr>
                <a:t>Fay III, R. E., &amp; Herriot, R. A. (1979). Estimates of Income for Small Places: An Application of James-Stein Procedures to Census Data. </a:t>
              </a:r>
              <a:endParaRPr lang="en-AU" sz="400" b="0" noProof="1">
                <a:solidFill>
                  <a:schemeClr val="tx1"/>
                </a:solidFill>
                <a:effectLst/>
              </a:endParaRPr>
            </a:p>
            <a:p>
              <a:r>
                <a:rPr lang="en-AU" sz="400" noProof="1">
                  <a:solidFill>
                    <a:schemeClr val="tx1"/>
                  </a:solidFill>
                </a:rPr>
                <a:t>Harmening, S., Kreutzmann, A.-K., Schmidt, S., Salvati, N., &amp; Schmid, T. (2023). A framework for producing small area estimates based on area-level models in R. </a:t>
              </a:r>
              <a:endParaRPr lang="en-AU" sz="400" b="0" noProof="1">
                <a:solidFill>
                  <a:schemeClr val="tx1"/>
                </a:solidFill>
                <a:effectLst/>
              </a:endParaRPr>
            </a:p>
            <a:p>
              <a:r>
                <a:rPr lang="en-AU" sz="400" noProof="1">
                  <a:solidFill>
                    <a:schemeClr val="tx1"/>
                  </a:solidFill>
                </a:rPr>
                <a:t>INE Bolivia. (2024). </a:t>
              </a:r>
              <a:r>
                <a:rPr lang="en-AU" sz="400" i="1" noProof="1">
                  <a:solidFill>
                    <a:schemeClr val="tx1"/>
                  </a:solidFill>
                </a:rPr>
                <a:t>Census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Kreutzmann, A.-K., Pannier, S., Rojas-Perilla, N., Schmid, T., Templ, M., &amp; Tzavidis, N. (2019). The R package emdi for estimating and mapping regionally disaggregated indicators. </a:t>
              </a:r>
              <a:endParaRPr lang="en-AU" sz="400" b="0" noProof="1">
                <a:solidFill>
                  <a:schemeClr val="tx1"/>
                </a:solidFill>
                <a:effectLst/>
              </a:endParaRPr>
            </a:p>
            <a:p>
              <a:r>
                <a:rPr lang="en-AU" sz="400" noProof="1">
                  <a:solidFill>
                    <a:schemeClr val="tx1"/>
                  </a:solidFill>
                </a:rPr>
                <a:t>UN Office for the Coordination of Humanitarian Affairs (OCHA). (2025). </a:t>
              </a:r>
              <a:r>
                <a:rPr lang="en-AU" sz="400" i="1" noProof="1">
                  <a:solidFill>
                    <a:schemeClr val="tx1"/>
                  </a:solidFill>
                </a:rPr>
                <a:t>Bolivia Administrative Boundaries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Würz, N. (2025). </a:t>
              </a:r>
              <a:r>
                <a:rPr lang="en-AU" sz="400" i="1" noProof="1">
                  <a:solidFill>
                    <a:schemeClr val="tx1"/>
                  </a:solidFill>
                </a:rPr>
                <a:t>saeTrafo: Transformations for unit-level small area models</a:t>
              </a:r>
              <a:r>
                <a:rPr lang="en-AU" sz="400" noProof="1">
                  <a:solidFill>
                    <a:schemeClr val="tx1"/>
                  </a:solidFill>
                </a:rPr>
                <a:t> [Manual].</a:t>
              </a:r>
            </a:p>
          </p:txBody>
        </p:sp>
        <p:sp>
          <p:nvSpPr>
            <p:cNvPr id="18" name="Limitationen Subtitel">
              <a:extLst>
                <a:ext uri="{FF2B5EF4-FFF2-40B4-BE49-F238E27FC236}">
                  <a16:creationId xmlns:a16="http://schemas.microsoft.com/office/drawing/2014/main" id="{2DD655BF-8B5B-5578-3F66-DFED8B8CE16A}"/>
                </a:ext>
              </a:extLst>
            </p:cNvPr>
            <p:cNvSpPr>
              <a:spLocks noGrp="1" noRot="1" noMove="1" noResize="1" noEditPoints="1" noAdjustHandles="1" noChangeArrowheads="1" noChangeShapeType="1"/>
            </p:cNvSpPr>
            <p:nvPr/>
          </p:nvSpPr>
          <p:spPr>
            <a:xfrm>
              <a:off x="9155639" y="5656220"/>
              <a:ext cx="2811981" cy="242789"/>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References</a:t>
              </a:r>
            </a:p>
          </p:txBody>
        </p:sp>
      </p:grpSp>
      <p:sp>
        <p:nvSpPr>
          <p:cNvPr id="8" name="Motivation TEXT">
            <a:extLst>
              <a:ext uri="{FF2B5EF4-FFF2-40B4-BE49-F238E27FC236}">
                <a16:creationId xmlns:a16="http://schemas.microsoft.com/office/drawing/2014/main" id="{417CB186-E9F3-1C95-46CB-F4C31A5D130D}"/>
              </a:ext>
            </a:extLst>
          </p:cNvPr>
          <p:cNvSpPr txBox="1">
            <a:spLocks noGrp="1" noRot="1" noMove="1" noResize="1" noEditPoints="1" noAdjustHandles="1" noChangeArrowheads="1" noChangeShapeType="1"/>
          </p:cNvSpPr>
          <p:nvPr/>
        </p:nvSpPr>
        <p:spPr>
          <a:xfrm>
            <a:off x="223907" y="1193055"/>
            <a:ext cx="3791144" cy="592470"/>
          </a:xfrm>
          <a:prstGeom prst="rect">
            <a:avLst/>
          </a:prstGeom>
          <a:noFill/>
        </p:spPr>
        <p:txBody>
          <a:bodyPr wrap="square" rtlCol="0">
            <a:spAutoFit/>
          </a:bodyPr>
          <a:lstStyle/>
          <a:p>
            <a:pPr algn="just"/>
            <a:r>
              <a:rPr lang="de-DE" sz="650" dirty="0">
                <a:latin typeface="Times New Roman" panose="02020603050405020304" pitchFamily="18" charset="0"/>
                <a:cs typeface="Times New Roman" panose="02020603050405020304" pitchFamily="18" charset="0"/>
              </a:rPr>
              <a:t>Small Area </a:t>
            </a:r>
            <a:r>
              <a:rPr lang="de-DE" sz="650" dirty="0" err="1">
                <a:latin typeface="Times New Roman" panose="02020603050405020304" pitchFamily="18" charset="0"/>
                <a:cs typeface="Times New Roman" panose="02020603050405020304" pitchFamily="18" charset="0"/>
              </a:rPr>
              <a:t>Estimation</a:t>
            </a:r>
            <a:r>
              <a:rPr lang="de-DE" sz="650" dirty="0">
                <a:latin typeface="Times New Roman" panose="02020603050405020304" pitchFamily="18" charset="0"/>
                <a:cs typeface="Times New Roman" panose="02020603050405020304" pitchFamily="18" charset="0"/>
              </a:rPr>
              <a:t> (SAE)-Methoden sind angesichts der steigenden Nachfrage nach fein aufgelösten und verlässlichen Daten besonders wichtig. Mit einer Simulation vergleichen wir die Schätzgenauigkeit von Area-Level-Modellen (FH) und Unit-Level-Modellen (BHF) bei kleinen Stichproben (</a:t>
            </a:r>
            <a:r>
              <a:rPr lang="de-DE" sz="650" i="1" dirty="0" err="1">
                <a:latin typeface="Times New Roman" panose="02020603050405020304" pitchFamily="18" charset="0"/>
                <a:cs typeface="Times New Roman" panose="02020603050405020304" pitchFamily="18" charset="0"/>
              </a:rPr>
              <a:t>n</a:t>
            </a:r>
            <a:r>
              <a:rPr lang="de-DE" sz="650" dirty="0">
                <a:latin typeface="Times New Roman" panose="02020603050405020304" pitchFamily="18" charset="0"/>
                <a:cs typeface="Times New Roman" panose="02020603050405020304" pitchFamily="18" charset="0"/>
              </a:rPr>
              <a:t> = 20 pro Domain) und zeigen Unterschiede in der Modellleistung unter realistischen Bedingungen anhand eines Zensus aus Bolivien. Begleitend zum Poster gibt es eine Webseite. </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[https://</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lorenzoehler.github.io</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/SAE_WS25/</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syntax</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combined.html</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a:t>
            </a:r>
            <a:endParaRPr lang="en-US" sz="650" dirty="0">
              <a:latin typeface="Times New Roman" panose="02020603050405020304" pitchFamily="18" charset="0"/>
              <a:cs typeface="Times New Roman" panose="02020603050405020304" pitchFamily="18" charset="0"/>
            </a:endParaRPr>
          </a:p>
        </p:txBody>
      </p:sp>
      <p:grpSp>
        <p:nvGrpSpPr>
          <p:cNvPr id="73" name="Methods TEXT">
            <a:extLst>
              <a:ext uri="{FF2B5EF4-FFF2-40B4-BE49-F238E27FC236}">
                <a16:creationId xmlns:a16="http://schemas.microsoft.com/office/drawing/2014/main" id="{A0FE538B-AC45-A0B6-DD77-4DFC6D265123}"/>
              </a:ext>
            </a:extLst>
          </p:cNvPr>
          <p:cNvGrpSpPr>
            <a:grpSpLocks noGrp="1" noUngrp="1" noRot="1" noMove="1" noResize="1"/>
          </p:cNvGrpSpPr>
          <p:nvPr/>
        </p:nvGrpSpPr>
        <p:grpSpPr>
          <a:xfrm>
            <a:off x="222974" y="2175193"/>
            <a:ext cx="3796805" cy="4800246"/>
            <a:chOff x="222974" y="2175193"/>
            <a:chExt cx="3796805" cy="4800246"/>
          </a:xfrm>
        </p:grpSpPr>
        <p:sp>
          <p:nvSpPr>
            <p:cNvPr id="9" name="Textfeld 8">
              <a:extLst>
                <a:ext uri="{FF2B5EF4-FFF2-40B4-BE49-F238E27FC236}">
                  <a16:creationId xmlns:a16="http://schemas.microsoft.com/office/drawing/2014/main" id="{11595CDC-2569-8576-3CBF-21C11C60FF68}"/>
                </a:ext>
              </a:extLst>
            </p:cNvPr>
            <p:cNvSpPr txBox="1">
              <a:spLocks noGrp="1" noRot="1" noMove="1" noResize="1" noEditPoints="1" noAdjustHandles="1" noChangeArrowheads="1" noChangeShapeType="1"/>
            </p:cNvSpPr>
            <p:nvPr/>
          </p:nvSpPr>
          <p:spPr>
            <a:xfrm>
              <a:off x="2838994" y="2175193"/>
              <a:ext cx="1180785" cy="1346522"/>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Daten</a:t>
              </a:r>
            </a:p>
            <a:p>
              <a:pPr algn="ctr"/>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Der Zensusdatensatz aus Bolivien (2024) umfasst Personen- und Haushaltsinformationen für 113 Provinzen und 159 inhaltliche Variablen. Aufgrund der Zielvariable Bildungsjahre werden ausschließlich Personen ab 18 Jahren einbezogen  (7.684.281 Individuen).</a:t>
              </a:r>
            </a:p>
          </p:txBody>
        </p:sp>
        <mc:AlternateContent xmlns:mc="http://schemas.openxmlformats.org/markup-compatibility/2006" xmlns:a14="http://schemas.microsoft.com/office/drawing/2010/main">
          <mc:Choice Requires="a14">
            <p:sp>
              <p:nvSpPr>
                <p:cNvPr id="13" name="Textfeld 12">
                  <a:extLst>
                    <a:ext uri="{FF2B5EF4-FFF2-40B4-BE49-F238E27FC236}">
                      <a16:creationId xmlns:a16="http://schemas.microsoft.com/office/drawing/2014/main" id="{3C6D726E-4B74-F3CA-9343-CE6AC8605E20}"/>
                    </a:ext>
                  </a:extLst>
                </p:cNvPr>
                <p:cNvSpPr txBox="1">
                  <a:spLocks noGrp="1" noRot="1" noMove="1" noResize="1" noEditPoints="1" noAdjustHandles="1" noChangeArrowheads="1" noChangeShapeType="1"/>
                </p:cNvSpPr>
                <p:nvPr/>
              </p:nvSpPr>
              <p:spPr>
                <a:xfrm>
                  <a:off x="1462839" y="2181819"/>
                  <a:ext cx="1399046" cy="4793620"/>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Modellspezifikation</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Zur Modellspezifikation wird eine unabhängige Referenzstichprobe aus den simulierten Daten herangezogen, die ausschließlich für die Variablenselektion und die Überprüfung zentraler Modellannahmen genutzt wird. Variablen mit hohem Anteil fehlender Werte sowie solche mit sehr vielen Faktorstufen ausgeschlossen. Aus  aus hoch korrelierten Variablengruppen wird jeweils eine repräsentative Variable beibehalten. Die verbleibenden </a:t>
                  </a:r>
                  <a:r>
                    <a:rPr lang="de-DE" sz="650" dirty="0" err="1">
                      <a:latin typeface="Times New Roman" panose="02020603050405020304" pitchFamily="18" charset="0"/>
                      <a:cs typeface="Times New Roman" panose="02020603050405020304" pitchFamily="18" charset="0"/>
                    </a:rPr>
                    <a:t>Kovariate</a:t>
                  </a:r>
                  <a:r>
                    <a:rPr lang="de-DE" sz="650" dirty="0">
                      <a:latin typeface="Times New Roman" panose="02020603050405020304" pitchFamily="18" charset="0"/>
                      <a:cs typeface="Times New Roman" panose="02020603050405020304" pitchFamily="18" charset="0"/>
                    </a:rPr>
                    <a:t> werden in einer ersten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ausgewählt. Kategoriale Variablen werden anschließend Dummy-kodiert. Mit diesen Variablen wird dann die  final modell-spezifische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durchgeführt: Für das FH-Modell wird die </a:t>
                  </a:r>
                  <a:r>
                    <a:rPr lang="de-DE" sz="650" dirty="0" err="1">
                      <a:latin typeface="Times New Roman" panose="02020603050405020304" pitchFamily="18" charset="0"/>
                      <a:cs typeface="Times New Roman" panose="02020603050405020304" pitchFamily="18" charset="0"/>
                    </a:rPr>
                    <a:t>Step</a:t>
                  </a:r>
                  <a:r>
                    <a:rPr lang="de-DE" sz="650" dirty="0">
                      <a:latin typeface="Times New Roman" panose="02020603050405020304" pitchFamily="18" charset="0"/>
                      <a:cs typeface="Times New Roman" panose="02020603050405020304" pitchFamily="18" charset="0"/>
                    </a:rPr>
                    <a:t>-Funktion aus dem </a:t>
                  </a:r>
                  <a:r>
                    <a:rPr lang="de-DE" sz="650" dirty="0" err="1">
                      <a:latin typeface="Times New Roman" panose="02020603050405020304" pitchFamily="18" charset="0"/>
                      <a:cs typeface="Times New Roman" panose="02020603050405020304" pitchFamily="18" charset="0"/>
                    </a:rPr>
                    <a:t>emdi</a:t>
                  </a:r>
                  <a:r>
                    <a:rPr lang="de-DE" sz="650" dirty="0">
                      <a:latin typeface="Times New Roman" panose="02020603050405020304" pitchFamily="18" charset="0"/>
                      <a:cs typeface="Times New Roman" panose="02020603050405020304" pitchFamily="18" charset="0"/>
                    </a:rPr>
                    <a:t>-Paket verwendet, für das BHF-Modell eine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mit zufälligem </a:t>
                  </a:r>
                  <a:r>
                    <a:rPr lang="de-DE" sz="650" dirty="0" err="1">
                      <a:latin typeface="Times New Roman" panose="02020603050405020304" pitchFamily="18" charset="0"/>
                      <a:cs typeface="Times New Roman" panose="02020603050405020304" pitchFamily="18" charset="0"/>
                    </a:rPr>
                    <a:t>Intercept</a:t>
                  </a:r>
                  <a:r>
                    <a:rPr lang="de-DE" sz="650" dirty="0">
                      <a:latin typeface="Times New Roman" panose="02020603050405020304" pitchFamily="18" charset="0"/>
                      <a:cs typeface="Times New Roman" panose="02020603050405020304" pitchFamily="18" charset="0"/>
                    </a:rPr>
                    <a:t> auf Domänenebene.</a:t>
                  </a:r>
                </a:p>
                <a:p>
                  <a:pPr algn="just"/>
                  <a:r>
                    <a:rPr lang="de-DE" sz="650" dirty="0">
                      <a:latin typeface="Times New Roman" panose="02020603050405020304" pitchFamily="18" charset="0"/>
                      <a:cs typeface="Times New Roman" panose="02020603050405020304" pitchFamily="18" charset="0"/>
                    </a:rPr>
                    <a:t>Diagnostische Plots zeigen Verteilung der Residuen sowie der Random </a:t>
                  </a:r>
                  <a:r>
                    <a:rPr lang="de-DE" sz="650" dirty="0" err="1">
                      <a:latin typeface="Times New Roman" panose="02020603050405020304" pitchFamily="18" charset="0"/>
                      <a:cs typeface="Times New Roman" panose="02020603050405020304" pitchFamily="18" charset="0"/>
                    </a:rPr>
                    <a:t>Effects</a:t>
                  </a:r>
                  <a:r>
                    <a:rPr lang="de-DE" sz="650" dirty="0">
                      <a:latin typeface="Times New Roman" panose="02020603050405020304" pitchFamily="18" charset="0"/>
                      <a:cs typeface="Times New Roman" panose="02020603050405020304" pitchFamily="18" charset="0"/>
                    </a:rPr>
                    <a:t> für jeweils BHF (</a:t>
                  </a:r>
                  <a:r>
                    <a:rPr lang="de-DE" sz="650" i="1" dirty="0">
                      <a:latin typeface="Times New Roman" panose="02020603050405020304" pitchFamily="18" charset="0"/>
                      <a:cs typeface="Times New Roman" panose="02020603050405020304" pitchFamily="18" charset="0"/>
                    </a:rPr>
                    <a:t>Abb. 1</a:t>
                  </a:r>
                  <a:r>
                    <a:rPr lang="de-DE" sz="650" dirty="0">
                      <a:latin typeface="Times New Roman" panose="02020603050405020304" pitchFamily="18" charset="0"/>
                      <a:cs typeface="Times New Roman" panose="02020603050405020304" pitchFamily="18" charset="0"/>
                    </a:rPr>
                    <a:t>) und FH-Modell (</a:t>
                  </a:r>
                  <a:r>
                    <a:rPr lang="de-DE" sz="650" i="1" dirty="0">
                      <a:latin typeface="Times New Roman" panose="02020603050405020304" pitchFamily="18" charset="0"/>
                      <a:cs typeface="Times New Roman" panose="02020603050405020304" pitchFamily="18" charset="0"/>
                    </a:rPr>
                    <a:t>Abb. 2</a:t>
                  </a:r>
                  <a:r>
                    <a:rPr lang="de-DE" sz="650" dirty="0">
                      <a:latin typeface="Times New Roman" panose="02020603050405020304" pitchFamily="18" charset="0"/>
                      <a:cs typeface="Times New Roman" panose="02020603050405020304" pitchFamily="18" charset="0"/>
                    </a:rPr>
                    <a:t>).</a:t>
                  </a:r>
                </a:p>
                <a:p>
                  <a:pPr algn="just"/>
                  <a:endParaRPr lang="de-DE" sz="600" b="1" dirty="0">
                    <a:latin typeface="Times New Roman" panose="02020603050405020304" pitchFamily="18" charset="0"/>
                    <a:cs typeface="Times New Roman" panose="02020603050405020304" pitchFamily="18" charset="0"/>
                  </a:endParaRPr>
                </a:p>
                <a:p>
                  <a:pPr algn="ctr"/>
                  <a:r>
                    <a:rPr lang="de-DE" sz="800" b="1" dirty="0">
                      <a:latin typeface="Times New Roman" panose="02020603050405020304" pitchFamily="18" charset="0"/>
                      <a:cs typeface="Times New Roman" panose="02020603050405020304" pitchFamily="18" charset="0"/>
                    </a:rPr>
                    <a:t>Evaluations-Metriken</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Punktschätzer: Differenz zum wahren Populationsmittelwert (</a:t>
                  </a:r>
                  <a:r>
                    <a:rPr lang="de-DE" sz="650" i="1" dirty="0" err="1">
                      <a:latin typeface="Times New Roman" panose="02020603050405020304" pitchFamily="18" charset="0"/>
                      <a:cs typeface="Times New Roman" panose="02020603050405020304" pitchFamily="18" charset="0"/>
                    </a:rPr>
                    <a:t>Diff</a:t>
                  </a:r>
                  <a:r>
                    <a:rPr lang="de-DE" sz="650" i="1" baseline="-25000" dirty="0" err="1">
                      <a:latin typeface="Times New Roman" panose="02020603050405020304" pitchFamily="18" charset="0"/>
                      <a:cs typeface="Times New Roman" panose="02020603050405020304" pitchFamily="18" charset="0"/>
                    </a:rPr>
                    <a:t>d</a:t>
                  </a:r>
                  <a:r>
                    <a:rPr lang="de-DE" sz="650" dirty="0">
                      <a:latin typeface="Times New Roman" panose="02020603050405020304" pitchFamily="18" charset="0"/>
                      <a:cs typeface="Times New Roman" panose="02020603050405020304" pitchFamily="18" charset="0"/>
                    </a:rPr>
                    <a:t> = </a:t>
                  </a:r>
                  <a14:m>
                    <m:oMath xmlns:m="http://schemas.openxmlformats.org/officeDocument/2006/math">
                      <m:acc>
                        <m:accPr>
                          <m:chr m:val="̂"/>
                          <m:ctrlPr>
                            <a:rPr lang="el-GR" sz="650" i="1" smtClean="0">
                              <a:latin typeface="Cambria Math" panose="02040503050406030204" pitchFamily="18" charset="0"/>
                              <a:ea typeface="Cambria Math" panose="02040503050406030204" pitchFamily="18" charset="0"/>
                              <a:cs typeface="Times New Roman" panose="02020603050405020304" pitchFamily="18" charset="0"/>
                            </a:rPr>
                          </m:ctrlPr>
                        </m:accPr>
                        <m:e>
                          <m:r>
                            <a:rPr lang="el-GR" sz="650" i="1">
                              <a:latin typeface="Cambria Math" panose="02040503050406030204" pitchFamily="18" charset="0"/>
                              <a:ea typeface="Cambria Math" panose="02040503050406030204" pitchFamily="18" charset="0"/>
                              <a:cs typeface="Times New Roman" panose="02020603050405020304" pitchFamily="18" charset="0"/>
                            </a:rPr>
                            <m:t>𝜇</m:t>
                          </m:r>
                        </m:e>
                      </m:acc>
                    </m:oMath>
                  </a14:m>
                  <a:r>
                    <a:rPr lang="de-DE" sz="65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650" b="0" i="1" dirty="0" smtClean="0">
                              <a:latin typeface="Cambria Math" panose="02040503050406030204" pitchFamily="18" charset="0"/>
                              <a:cs typeface="Times New Roman" panose="02020603050405020304" pitchFamily="18" charset="0"/>
                            </a:rPr>
                          </m:ctrlPr>
                        </m:sSubPr>
                        <m:e>
                          <m:r>
                            <a:rPr lang="en-US" sz="650" b="0" i="1" dirty="0" smtClean="0">
                              <a:latin typeface="Cambria Math" panose="02040503050406030204" pitchFamily="18" charset="0"/>
                              <a:cs typeface="Times New Roman" panose="02020603050405020304" pitchFamily="18" charset="0"/>
                            </a:rPr>
                            <m:t>𝜇</m:t>
                          </m:r>
                        </m:e>
                        <m:sub>
                          <m:r>
                            <a:rPr lang="en-US" sz="650" b="0" i="1" dirty="0" smtClean="0">
                              <a:latin typeface="Cambria Math" panose="02040503050406030204" pitchFamily="18" charset="0"/>
                              <a:cs typeface="Times New Roman" panose="02020603050405020304" pitchFamily="18" charset="0"/>
                            </a:rPr>
                            <m:t>𝑡𝑟𝑢𝑒</m:t>
                          </m:r>
                        </m:sub>
                      </m:sSub>
                    </m:oMath>
                  </a14:m>
                  <a:r>
                    <a:rPr lang="de-DE" sz="650" dirty="0">
                      <a:latin typeface="Times New Roman" panose="02020603050405020304" pitchFamily="18" charset="0"/>
                      <a:cs typeface="Times New Roman" panose="02020603050405020304" pitchFamily="18" charset="0"/>
                    </a:rPr>
                    <a:t>).</a:t>
                  </a:r>
                </a:p>
                <a:p>
                  <a:pPr algn="just"/>
                  <a:r>
                    <a:rPr lang="de-DE" sz="650" dirty="0">
                      <a:latin typeface="Times New Roman" panose="02020603050405020304" pitchFamily="18" charset="0"/>
                      <a:cs typeface="Times New Roman" panose="02020603050405020304" pitchFamily="18" charset="0"/>
                    </a:rPr>
                    <a:t>MSE-Schätzung: Analytische Schätzung nach Prasad &amp; Rao (1990) zur Berücksichtigung der Schätzunsicherheit für FH-, sowie BHF-Modell. </a:t>
                  </a:r>
                </a:p>
                <a:p>
                  <a:pPr algn="just"/>
                  <a:r>
                    <a:rPr lang="de-DE" sz="650" dirty="0">
                      <a:latin typeface="Times New Roman" panose="02020603050405020304" pitchFamily="18" charset="0"/>
                      <a:cs typeface="Times New Roman" panose="02020603050405020304" pitchFamily="18" charset="0"/>
                    </a:rPr>
                    <a:t>Stabilität: Deskriptive Analyse der Koeffizienten über 200 Simulationsläufe.</a:t>
                  </a:r>
                </a:p>
                <a:p>
                  <a:pPr algn="just"/>
                  <a:endParaRPr lang="de-DE" sz="650" dirty="0">
                    <a:latin typeface="Times New Roman" panose="02020603050405020304" pitchFamily="18" charset="0"/>
                    <a:cs typeface="Times New Roman" panose="02020603050405020304" pitchFamily="18" charset="0"/>
                  </a:endParaRPr>
                </a:p>
                <a:p>
                  <a:pPr algn="just"/>
                  <a:endParaRPr lang="de-DE" sz="650" dirty="0">
                    <a:latin typeface="Times New Roman" panose="02020603050405020304" pitchFamily="18" charset="0"/>
                    <a:cs typeface="Times New Roman" panose="02020603050405020304" pitchFamily="18" charset="0"/>
                  </a:endParaRPr>
                </a:p>
              </p:txBody>
            </p:sp>
          </mc:Choice>
          <mc:Fallback xmlns="">
            <p:sp>
              <p:nvSpPr>
                <p:cNvPr id="13" name="Textfeld 12">
                  <a:extLst>
                    <a:ext uri="{FF2B5EF4-FFF2-40B4-BE49-F238E27FC236}">
                      <a16:creationId xmlns:a16="http://schemas.microsoft.com/office/drawing/2014/main" id="{3C6D726E-4B74-F3CA-9343-CE6AC8605E20}"/>
                    </a:ext>
                  </a:extLst>
                </p:cNvPr>
                <p:cNvSpPr txBox="1">
                  <a:spLocks noGrp="1" noRot="1" noChangeAspect="1" noMove="1" noResize="1" noEditPoints="1" noAdjustHandles="1" noChangeArrowheads="1" noChangeShapeType="1" noTextEdit="1"/>
                </p:cNvSpPr>
                <p:nvPr/>
              </p:nvSpPr>
              <p:spPr>
                <a:xfrm>
                  <a:off x="1462839" y="2181819"/>
                  <a:ext cx="1399046" cy="4793620"/>
                </a:xfrm>
                <a:prstGeom prst="rect">
                  <a:avLst/>
                </a:prstGeom>
                <a:blipFill>
                  <a:blip r:embed="rId6"/>
                  <a:stretch>
                    <a:fillRect/>
                  </a:stretch>
                </a:blipFill>
              </p:spPr>
              <p:txBody>
                <a:bodyPr/>
                <a:lstStyle/>
                <a:p>
                  <a:r>
                    <a:rPr lang="en-US">
                      <a:noFill/>
                    </a:rPr>
                    <a:t> </a:t>
                  </a:r>
                </a:p>
              </p:txBody>
            </p:sp>
          </mc:Fallback>
        </mc:AlternateContent>
        <p:sp>
          <p:nvSpPr>
            <p:cNvPr id="62" name="Textfeld 61">
              <a:extLst>
                <a:ext uri="{FF2B5EF4-FFF2-40B4-BE49-F238E27FC236}">
                  <a16:creationId xmlns:a16="http://schemas.microsoft.com/office/drawing/2014/main" id="{0031084F-D392-1283-03F3-E6D7F3474FD7}"/>
                </a:ext>
              </a:extLst>
            </p:cNvPr>
            <p:cNvSpPr txBox="1">
              <a:spLocks noGrp="1" noRot="1" noMove="1" noResize="1" noEditPoints="1" noAdjustHandles="1" noChangeArrowheads="1" noChangeShapeType="1"/>
            </p:cNvSpPr>
            <p:nvPr/>
          </p:nvSpPr>
          <p:spPr>
            <a:xfrm>
              <a:off x="222974" y="4885540"/>
              <a:ext cx="1292063" cy="1846659"/>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Simulation</a:t>
              </a:r>
            </a:p>
            <a:p>
              <a:pPr algn="just"/>
              <a:endParaRPr lang="de-DE" sz="200"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Auf Basis des Zensus werden 200 Stichproben mittels einfacher Zufallsstichprobe gezogen, jeweils mit </a:t>
              </a:r>
              <a:r>
                <a:rPr lang="de-DE" sz="650" i="1" dirty="0" err="1">
                  <a:latin typeface="Times New Roman" panose="02020603050405020304" pitchFamily="18" charset="0"/>
                  <a:cs typeface="Times New Roman" panose="02020603050405020304" pitchFamily="18" charset="0"/>
                </a:rPr>
                <a:t>n</a:t>
              </a:r>
              <a:r>
                <a:rPr lang="de-DE" sz="650" i="1" dirty="0">
                  <a:latin typeface="Times New Roman" panose="02020603050405020304" pitchFamily="18" charset="0"/>
                  <a:cs typeface="Times New Roman" panose="02020603050405020304" pitchFamily="18" charset="0"/>
                </a:rPr>
                <a:t> = 20 </a:t>
              </a:r>
              <a:r>
                <a:rPr lang="de-DE" sz="650" dirty="0">
                  <a:latin typeface="Times New Roman" panose="02020603050405020304" pitchFamily="18" charset="0"/>
                  <a:cs typeface="Times New Roman" panose="02020603050405020304" pitchFamily="18" charset="0"/>
                </a:rPr>
                <a:t>Beobachtungen pro Provinz. Zusätzlich wird eine Referenzstichprobe zur Modellspezifikation von FH- und BHF-Modellen verwendet; diese Spezifikation wird anschließend konsistent auf alle simulierten Stichproben angewandt. Variablen ohne Variation innerhalb einer Stichprobe werden im jeweiligen Modell ausgeschlossen.</a:t>
              </a:r>
            </a:p>
          </p:txBody>
        </p:sp>
      </p:grpSp>
      <p:grpSp>
        <p:nvGrpSpPr>
          <p:cNvPr id="74" name="Ergebnisse TEXT ">
            <a:extLst>
              <a:ext uri="{FF2B5EF4-FFF2-40B4-BE49-F238E27FC236}">
                <a16:creationId xmlns:a16="http://schemas.microsoft.com/office/drawing/2014/main" id="{4451B334-EDA7-4884-C730-E35ADD9D1233}"/>
              </a:ext>
            </a:extLst>
          </p:cNvPr>
          <p:cNvGrpSpPr>
            <a:grpSpLocks noGrp="1" noUngrp="1" noRot="1" noMove="1" noResize="1"/>
          </p:cNvGrpSpPr>
          <p:nvPr/>
        </p:nvGrpSpPr>
        <p:grpSpPr>
          <a:xfrm>
            <a:off x="4252251" y="1212160"/>
            <a:ext cx="4663848" cy="5385918"/>
            <a:chOff x="4252251" y="1212160"/>
            <a:chExt cx="4663848" cy="5385918"/>
          </a:xfrm>
        </p:grpSpPr>
        <p:sp>
          <p:nvSpPr>
            <p:cNvPr id="63" name="Textfeld 62">
              <a:extLst>
                <a:ext uri="{FF2B5EF4-FFF2-40B4-BE49-F238E27FC236}">
                  <a16:creationId xmlns:a16="http://schemas.microsoft.com/office/drawing/2014/main" id="{197A3D67-FEDE-93BF-8C3A-89B8949CE80C}"/>
                </a:ext>
              </a:extLst>
            </p:cNvPr>
            <p:cNvSpPr txBox="1">
              <a:spLocks noGrp="1" noRot="1" noMove="1" noResize="1" noEditPoints="1" noAdjustHandles="1" noChangeArrowheads="1" noChangeShapeType="1"/>
            </p:cNvSpPr>
            <p:nvPr/>
          </p:nvSpPr>
          <p:spPr>
            <a:xfrm>
              <a:off x="6532704" y="1212160"/>
              <a:ext cx="2383395" cy="1546577"/>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Variablenauswahl</a:t>
              </a:r>
            </a:p>
            <a:p>
              <a:pPr algn="ctr"/>
              <a:endParaRPr lang="de-DE" sz="200" b="1" dirty="0">
                <a:latin typeface="Times New Roman" panose="02020603050405020304" pitchFamily="18" charset="0"/>
                <a:cs typeface="Times New Roman" panose="02020603050405020304" pitchFamily="18" charset="0"/>
              </a:endParaRPr>
            </a:p>
            <a:p>
              <a:pPr algn="just"/>
              <a:r>
                <a:rPr lang="de-DE" sz="650" noProof="1">
                  <a:latin typeface="Times New Roman" panose="02020603050405020304" pitchFamily="18" charset="0"/>
                  <a:cs typeface="Times New Roman" panose="02020603050405020304" pitchFamily="18" charset="0"/>
                </a:rPr>
                <a:t>Von den ursprünglich 159 Variablen wurden 55 aufgrund eines hohen Anteils fehlender Werte und 19 wegen zu vieler Faktorstufen ausgeschlossen. Weitere 22 stark korrelierte Variablen sowie 7, die inhaltlich zu nah an der Zielgröße „Bildungsjahre“ lagen, entfielen ebenfalls. Somit standen 56 Variablen für die erste Stepwise-Regression zur Verfügung, die die Auswahl auf 10 Merkmale reduzierte. Nach Dummy-Kodierung und modellspezifischer Auswahl blieben schließlich 17 Kovariaten für das BHF-Modell und 12 für das FH-Modell. Die finalen Merkmale umfassen individuelle Eigenschaften (Alter, Geschlecht, Beruf, Lesefähigkeit, Krankenversicherung) sowie haushaltsbezogene Indikatoren (Urbanität, verputzte Innenwände, Autobesitz, Warmwasser und Küchenverfügbarkeit).</a:t>
              </a:r>
            </a:p>
          </p:txBody>
        </p:sp>
        <p:sp>
          <p:nvSpPr>
            <p:cNvPr id="66" name="Textfeld 65">
              <a:extLst>
                <a:ext uri="{FF2B5EF4-FFF2-40B4-BE49-F238E27FC236}">
                  <a16:creationId xmlns:a16="http://schemas.microsoft.com/office/drawing/2014/main" id="{737BF773-C5D6-8B8C-E476-547B24A28A51}"/>
                </a:ext>
              </a:extLst>
            </p:cNvPr>
            <p:cNvSpPr txBox="1">
              <a:spLocks noGrp="1" noRot="1" noMove="1" noResize="1" noEditPoints="1" noAdjustHandles="1" noChangeArrowheads="1" noChangeShapeType="1"/>
            </p:cNvSpPr>
            <p:nvPr/>
          </p:nvSpPr>
          <p:spPr>
            <a:xfrm>
              <a:off x="4252251" y="2851949"/>
              <a:ext cx="2318672" cy="1246495"/>
            </a:xfrm>
            <a:prstGeom prst="rect">
              <a:avLst/>
            </a:prstGeom>
            <a:noFill/>
          </p:spPr>
          <p:txBody>
            <a:bodyPr wrap="square" rtlCol="0">
              <a:spAutoFit/>
            </a:bodyPr>
            <a:lstStyle/>
            <a:p>
              <a:pPr algn="ctr"/>
              <a:r>
                <a:rPr lang="de-DE" sz="800" b="1" noProof="1">
                  <a:latin typeface="Times New Roman" panose="02020603050405020304" pitchFamily="18" charset="0"/>
                  <a:cs typeface="Times New Roman" panose="02020603050405020304" pitchFamily="18" charset="0"/>
                </a:rPr>
                <a:t>Schätzgenauigkeit</a:t>
              </a:r>
            </a:p>
            <a:p>
              <a:pPr algn="ctr"/>
              <a:endParaRPr lang="de-DE" sz="200" b="1" noProof="1">
                <a:latin typeface="Times New Roman" panose="02020603050405020304" pitchFamily="18" charset="0"/>
                <a:cs typeface="Times New Roman" panose="02020603050405020304" pitchFamily="18" charset="0"/>
              </a:endParaRPr>
            </a:p>
            <a:p>
              <a:pPr algn="just"/>
              <a:r>
                <a:rPr lang="de-DE" sz="650" noProof="1">
                  <a:latin typeface="Times New Roman" panose="02020603050405020304" pitchFamily="18" charset="0"/>
                  <a:cs typeface="Times New Roman" panose="02020603050405020304" pitchFamily="18" charset="0"/>
                </a:rPr>
                <a:t>Sowohl das FH- als auch das BHF-Modell liefern präzisere Ergebnisse als der direkte Schätzer. In 76 % (FH) bzw. 71 % (BHF) der Fälle lagen die Modellschätzungen näher am wahren Wert, als die direkte Schätzung. Der durchschnittliche absolute Abstand reduzierte sich von 0,87 Jahren (Direkt) auf ca. 0,45 Jahre bei beiden Modellen (</a:t>
              </a:r>
              <a:r>
                <a:rPr lang="de-DE" sz="650" i="1" noProof="1">
                  <a:latin typeface="Times New Roman" panose="02020603050405020304" pitchFamily="18" charset="0"/>
                  <a:cs typeface="Times New Roman" panose="02020603050405020304" pitchFamily="18" charset="0"/>
                </a:rPr>
                <a:t>Abb. 3</a:t>
              </a:r>
              <a:r>
                <a:rPr lang="de-DE" sz="650" noProof="1">
                  <a:latin typeface="Times New Roman" panose="02020603050405020304" pitchFamily="18" charset="0"/>
                  <a:cs typeface="Times New Roman" panose="02020603050405020304" pitchFamily="18" charset="0"/>
                </a:rPr>
                <a:t>). Hinsichtlich der MSE-Verteilung (</a:t>
              </a:r>
              <a:r>
                <a:rPr lang="de-DE" sz="650" i="1" noProof="1">
                  <a:latin typeface="Times New Roman" panose="02020603050405020304" pitchFamily="18" charset="0"/>
                  <a:cs typeface="Times New Roman" panose="02020603050405020304" pitchFamily="18" charset="0"/>
                </a:rPr>
                <a:t>Abb. 4</a:t>
              </a:r>
              <a:r>
                <a:rPr lang="de-DE" sz="650" noProof="1">
                  <a:latin typeface="Times New Roman" panose="02020603050405020304" pitchFamily="18" charset="0"/>
                  <a:cs typeface="Times New Roman" panose="02020603050405020304" pitchFamily="18" charset="0"/>
                </a:rPr>
                <a:t>) erweist sich das BHF-Modell als am effizientesten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0,31; </a:t>
              </a:r>
              <a:r>
                <a:rPr lang="de-DE" sz="650" i="1" noProof="1">
                  <a:latin typeface="Times New Roman" panose="02020603050405020304" pitchFamily="18" charset="0"/>
                  <a:cs typeface="Times New Roman" panose="02020603050405020304" pitchFamily="18" charset="0"/>
                </a:rPr>
                <a:t>SD</a:t>
              </a:r>
              <a:r>
                <a:rPr lang="de-DE" sz="650" noProof="1">
                  <a:latin typeface="Times New Roman" panose="02020603050405020304" pitchFamily="18" charset="0"/>
                  <a:cs typeface="Times New Roman" panose="02020603050405020304" pitchFamily="18" charset="0"/>
                </a:rPr>
                <a:t> = 0,04), gefolgt vom FH-Modell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0,39; </a:t>
              </a:r>
              <a:r>
                <a:rPr lang="de-DE" sz="650" i="1" noProof="1">
                  <a:latin typeface="Times New Roman" panose="02020603050405020304" pitchFamily="18" charset="0"/>
                  <a:cs typeface="Times New Roman" panose="02020603050405020304" pitchFamily="18" charset="0"/>
                </a:rPr>
                <a:t>SD</a:t>
              </a:r>
              <a:r>
                <a:rPr lang="de-DE" sz="650" noProof="1">
                  <a:latin typeface="Times New Roman" panose="02020603050405020304" pitchFamily="18" charset="0"/>
                  <a:cs typeface="Times New Roman" panose="02020603050405020304" pitchFamily="18" charset="0"/>
                </a:rPr>
                <a:t> = 0,09), während der direkte Schätzer mit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1,22 deutlich abfällt.</a:t>
              </a:r>
            </a:p>
          </p:txBody>
        </p:sp>
        <p:sp>
          <p:nvSpPr>
            <p:cNvPr id="68" name="Textfeld 67">
              <a:extLst>
                <a:ext uri="{FF2B5EF4-FFF2-40B4-BE49-F238E27FC236}">
                  <a16:creationId xmlns:a16="http://schemas.microsoft.com/office/drawing/2014/main" id="{5C195F92-B235-201F-21A4-D388245ADEFB}"/>
                </a:ext>
              </a:extLst>
            </p:cNvPr>
            <p:cNvSpPr txBox="1">
              <a:spLocks noGrp="1" noRot="1" noMove="1" noResize="1" noEditPoints="1" noAdjustHandles="1" noChangeArrowheads="1" noChangeShapeType="1"/>
            </p:cNvSpPr>
            <p:nvPr/>
          </p:nvSpPr>
          <p:spPr>
            <a:xfrm>
              <a:off x="4260938" y="5551638"/>
              <a:ext cx="2256135" cy="1046440"/>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Koeffizienten-Stabilität</a:t>
              </a:r>
            </a:p>
            <a:p>
              <a:pPr algn="ctr"/>
              <a:endParaRPr lang="de-DE" sz="200" b="1" dirty="0">
                <a:latin typeface="Times New Roman" panose="02020603050405020304" pitchFamily="18" charset="0"/>
                <a:cs typeface="Times New Roman" panose="02020603050405020304" pitchFamily="18" charset="0"/>
              </a:endParaRPr>
            </a:p>
            <a:p>
              <a:pPr algn="just"/>
              <a:r>
                <a:rPr lang="de-DE" sz="650" i="1" dirty="0">
                  <a:latin typeface="Times New Roman" panose="02020603050405020304" pitchFamily="18" charset="0"/>
                  <a:cs typeface="Times New Roman" panose="02020603050405020304" pitchFamily="18" charset="0"/>
                </a:rPr>
                <a:t>Abbildung 6 </a:t>
              </a:r>
              <a:r>
                <a:rPr lang="de-DE" sz="650" dirty="0">
                  <a:latin typeface="Times New Roman" panose="02020603050405020304" pitchFamily="18" charset="0"/>
                  <a:cs typeface="Times New Roman" panose="02020603050405020304" pitchFamily="18" charset="0"/>
                </a:rPr>
                <a:t>zeigt die geschätzten Koeffizienten der beiden Modelle über den Verlauf von 200 Samples. Die Koeffizienten des FH-Modells schwanken deutlich stärker als die des BHF-Modells. Einige Variablen, wie Lesefähigkeit und Krankenversicherung, bleiben in beiden Modellen relativ stabil, während andere, wie Geschlecht, nur unter BHF stabile Verläufe aufweisen. Auf der Webseite sind weitere Variablen mit ähnlichen Mustern zu finden.</a:t>
              </a:r>
              <a:endParaRPr lang="en-US" sz="650" dirty="0">
                <a:latin typeface="Times New Roman" panose="02020603050405020304" pitchFamily="18" charset="0"/>
                <a:cs typeface="Times New Roman" panose="02020603050405020304" pitchFamily="18" charset="0"/>
              </a:endParaRPr>
            </a:p>
          </p:txBody>
        </p:sp>
        <p:sp>
          <p:nvSpPr>
            <p:cNvPr id="16" name="Textfeld 15">
              <a:extLst>
                <a:ext uri="{FF2B5EF4-FFF2-40B4-BE49-F238E27FC236}">
                  <a16:creationId xmlns:a16="http://schemas.microsoft.com/office/drawing/2014/main" id="{E46DD3BA-BF86-B84A-6000-ABE7FA227BC7}"/>
                </a:ext>
              </a:extLst>
            </p:cNvPr>
            <p:cNvSpPr txBox="1">
              <a:spLocks noGrp="1" noRot="1" noMove="1" noResize="1" noEditPoints="1" noAdjustHandles="1" noChangeArrowheads="1" noChangeShapeType="1"/>
            </p:cNvSpPr>
            <p:nvPr/>
          </p:nvSpPr>
          <p:spPr>
            <a:xfrm>
              <a:off x="6588908" y="4399615"/>
              <a:ext cx="2311076" cy="692497"/>
            </a:xfrm>
            <a:prstGeom prst="rect">
              <a:avLst/>
            </a:prstGeom>
            <a:noFill/>
          </p:spPr>
          <p:txBody>
            <a:bodyPr wrap="square" rtlCol="0">
              <a:spAutoFit/>
            </a:bodyPr>
            <a:lstStyle/>
            <a:p>
              <a:pPr algn="just"/>
              <a:r>
                <a:rPr lang="de-DE" sz="650" noProof="1">
                  <a:latin typeface="Times New Roman" panose="02020603050405020304" pitchFamily="18" charset="0"/>
                  <a:cs typeface="Times New Roman" panose="02020603050405020304" pitchFamily="18" charset="0"/>
                </a:rPr>
                <a:t>Betrachtet man die MSE auf Provinzebene (</a:t>
              </a:r>
              <a:r>
                <a:rPr lang="de-DE" sz="650" i="1" noProof="1">
                  <a:latin typeface="Times New Roman" panose="02020603050405020304" pitchFamily="18" charset="0"/>
                  <a:cs typeface="Times New Roman" panose="02020603050405020304" pitchFamily="18" charset="0"/>
                </a:rPr>
                <a:t>Abb. 5</a:t>
              </a:r>
              <a:r>
                <a:rPr lang="de-DE" sz="650" noProof="1">
                  <a:latin typeface="Times New Roman" panose="02020603050405020304" pitchFamily="18" charset="0"/>
                  <a:cs typeface="Times New Roman" panose="02020603050405020304" pitchFamily="18" charset="0"/>
                </a:rPr>
                <a:t>), zeigen sich deutliche Unterschiede: Beim FH-Modell variieren die MSE-Werte systematisch zwischen den Provinzen, während die MSE-Werte des BHF-Modells in allen Domänen sehr konsistent sind. Dies verdeutlicht den Vorteil des BHF-Modells hinsichtlich Stabilität auf kleinerer räumlicher Auflösung. </a:t>
              </a:r>
            </a:p>
          </p:txBody>
        </p:sp>
      </p:grpSp>
      <p:sp>
        <p:nvSpPr>
          <p:cNvPr id="70" name="Diskussion TEXT">
            <a:extLst>
              <a:ext uri="{FF2B5EF4-FFF2-40B4-BE49-F238E27FC236}">
                <a16:creationId xmlns:a16="http://schemas.microsoft.com/office/drawing/2014/main" id="{D4B83F4A-AC1A-42DE-B31E-C5C39971C785}"/>
              </a:ext>
            </a:extLst>
          </p:cNvPr>
          <p:cNvSpPr txBox="1">
            <a:spLocks noGrp="1" noRot="1" noMove="1" noResize="1" noEditPoints="1" noAdjustHandles="1" noChangeArrowheads="1" noChangeShapeType="1"/>
          </p:cNvSpPr>
          <p:nvPr/>
        </p:nvSpPr>
        <p:spPr>
          <a:xfrm>
            <a:off x="9153430" y="3499066"/>
            <a:ext cx="2828984" cy="2123658"/>
          </a:xfrm>
          <a:prstGeom prst="rect">
            <a:avLst/>
          </a:prstGeom>
          <a:noFill/>
        </p:spPr>
        <p:txBody>
          <a:bodyPr wrap="square" rtlCol="0">
            <a:spAutoFit/>
          </a:bodyPr>
          <a:lstStyle/>
          <a:p>
            <a:pPr algn="just"/>
            <a:r>
              <a:rPr lang="de-DE" sz="650" dirty="0">
                <a:latin typeface="Times New Roman" panose="02020603050405020304" pitchFamily="18" charset="0"/>
                <a:cs typeface="Times New Roman" panose="02020603050405020304" pitchFamily="18" charset="0"/>
              </a:rPr>
              <a:t>Die Zielvariable Bildungsjahre ist diskret und stark gebündelt bei 12 Jahren, was schnell dazu führen kann, dass die Residuen des Modells nicht Normalverteilt sind. Modellannahmen sind daher – insbesondere beim BHF-Modell – nur eingeschränkt erfüllt.  Bei hoch korrelierten Prädiktoren wurde jeweils eine Variable ausgewählt; Indexbildungen oder systematische Vergleichsmodelle wurden nicht umgesetzt. In einzelnen Stichproben wurde eine Varianz der Zufallseffekte von null geschätzt, was auf mögliches Over-</a:t>
            </a:r>
            <a:r>
              <a:rPr lang="de-DE" sz="650" dirty="0" err="1">
                <a:latin typeface="Times New Roman" panose="02020603050405020304" pitchFamily="18" charset="0"/>
                <a:cs typeface="Times New Roman" panose="02020603050405020304" pitchFamily="18" charset="0"/>
              </a:rPr>
              <a:t>Shrinkage</a:t>
            </a:r>
            <a:r>
              <a:rPr lang="de-DE" sz="650" dirty="0">
                <a:latin typeface="Times New Roman" panose="02020603050405020304" pitchFamily="18" charset="0"/>
                <a:cs typeface="Times New Roman" panose="02020603050405020304" pitchFamily="18" charset="0"/>
              </a:rPr>
              <a:t> hindeutet. </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Obwohl das BHF-Modell deutlich niedrigere MSE-Werte liefert, unterscheiden sich die Punktschätzungen in unserem Beispiel kaum; in einigen Gebieten zeigt das Fay-Herriot-Modell sogar eine bessere Übereinstimmung mit den direkten Schätzungen. Die deutlich höheren Datenanforderungen des BHF-Modells haben hier nicht zu einer Verbesserung der Schätzungen geführt.</a:t>
            </a:r>
          </a:p>
          <a:p>
            <a:pPr algn="just"/>
            <a:r>
              <a:rPr lang="de-DE" sz="650" dirty="0">
                <a:latin typeface="Times New Roman" panose="02020603050405020304" pitchFamily="18" charset="0"/>
                <a:cs typeface="Times New Roman" panose="02020603050405020304" pitchFamily="18" charset="0"/>
              </a:rPr>
              <a:t>Die in unserem Beispiel geschätzten MSE-Werte sollten mit Vorsicht interpretiert werden, da die Modellannahmen nur für ein einziges sample überprüft.</a:t>
            </a:r>
          </a:p>
          <a:p>
            <a:pPr algn="just"/>
            <a:endParaRPr lang="de-DE" sz="200"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Insgesamt zeigen die Ergebnisse, dass beide Modelle in diesem vergleichbare Punktschätzungen liefern, die deutlich besser als die direkten Schätze abschneiden.</a:t>
            </a:r>
          </a:p>
        </p:txBody>
      </p:sp>
      <p:grpSp>
        <p:nvGrpSpPr>
          <p:cNvPr id="58" name="Formatierung Ergebnisse" hidden="1">
            <a:extLst>
              <a:ext uri="{FF2B5EF4-FFF2-40B4-BE49-F238E27FC236}">
                <a16:creationId xmlns:a16="http://schemas.microsoft.com/office/drawing/2014/main" id="{94F2FC27-097B-F4E8-B140-0887706A2D13}"/>
              </a:ext>
            </a:extLst>
          </p:cNvPr>
          <p:cNvGrpSpPr>
            <a:grpSpLocks noGrp="1" noUngrp="1" noRot="1" noMove="1" noResize="1"/>
          </p:cNvGrpSpPr>
          <p:nvPr/>
        </p:nvGrpSpPr>
        <p:grpSpPr>
          <a:xfrm>
            <a:off x="4213273" y="1211823"/>
            <a:ext cx="4731535" cy="5502280"/>
            <a:chOff x="4213273" y="1314407"/>
            <a:chExt cx="4731535" cy="5399695"/>
          </a:xfrm>
        </p:grpSpPr>
        <p:sp>
          <p:nvSpPr>
            <p:cNvPr id="48" name="Rechteck 47">
              <a:extLst>
                <a:ext uri="{FF2B5EF4-FFF2-40B4-BE49-F238E27FC236}">
                  <a16:creationId xmlns:a16="http://schemas.microsoft.com/office/drawing/2014/main" id="{03894173-F743-22FB-44DB-B5E66E775850}"/>
                </a:ext>
              </a:extLst>
            </p:cNvPr>
            <p:cNvSpPr>
              <a:spLocks noGrp="1" noRot="1" noMove="1" noResize="1" noEditPoints="1" noAdjustHandles="1" noChangeArrowheads="1" noChangeShapeType="1"/>
            </p:cNvSpPr>
            <p:nvPr/>
          </p:nvSpPr>
          <p:spPr>
            <a:xfrm>
              <a:off x="4213273"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hteck 48">
              <a:extLst>
                <a:ext uri="{FF2B5EF4-FFF2-40B4-BE49-F238E27FC236}">
                  <a16:creationId xmlns:a16="http://schemas.microsoft.com/office/drawing/2014/main" id="{08023540-99E5-60AF-0B49-C36934470F90}"/>
                </a:ext>
              </a:extLst>
            </p:cNvPr>
            <p:cNvSpPr>
              <a:spLocks noGrp="1" noRot="1" noMove="1" noResize="1" noEditPoints="1" noAdjustHandles="1" noChangeArrowheads="1" noChangeShapeType="1"/>
            </p:cNvSpPr>
            <p:nvPr/>
          </p:nvSpPr>
          <p:spPr>
            <a:xfrm>
              <a:off x="6575830"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hteck 51">
              <a:extLst>
                <a:ext uri="{FF2B5EF4-FFF2-40B4-BE49-F238E27FC236}">
                  <a16:creationId xmlns:a16="http://schemas.microsoft.com/office/drawing/2014/main" id="{75B3EBD6-F73A-E0B3-99D2-17936B106C50}"/>
                </a:ext>
              </a:extLst>
            </p:cNvPr>
            <p:cNvSpPr>
              <a:spLocks noGrp="1" noRot="1" noMove="1" noResize="1" noEditPoints="1" noAdjustHandles="1" noChangeArrowheads="1" noChangeShapeType="1"/>
            </p:cNvSpPr>
            <p:nvPr/>
          </p:nvSpPr>
          <p:spPr>
            <a:xfrm>
              <a:off x="4219928"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hteck 52">
              <a:extLst>
                <a:ext uri="{FF2B5EF4-FFF2-40B4-BE49-F238E27FC236}">
                  <a16:creationId xmlns:a16="http://schemas.microsoft.com/office/drawing/2014/main" id="{565D4D2D-ED7C-AEE1-35EE-8F128C2F5F9F}"/>
                </a:ext>
              </a:extLst>
            </p:cNvPr>
            <p:cNvSpPr>
              <a:spLocks noGrp="1" noRot="1" noMove="1" noResize="1" noEditPoints="1" noAdjustHandles="1" noChangeArrowheads="1" noChangeShapeType="1"/>
            </p:cNvSpPr>
            <p:nvPr/>
          </p:nvSpPr>
          <p:spPr>
            <a:xfrm>
              <a:off x="6582485"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hteck 53">
              <a:extLst>
                <a:ext uri="{FF2B5EF4-FFF2-40B4-BE49-F238E27FC236}">
                  <a16:creationId xmlns:a16="http://schemas.microsoft.com/office/drawing/2014/main" id="{51D80650-9F90-90BA-525C-2FC531D3D6EE}"/>
                </a:ext>
              </a:extLst>
            </p:cNvPr>
            <p:cNvSpPr>
              <a:spLocks noGrp="1" noRot="1" noMove="1" noResize="1" noEditPoints="1" noAdjustHandles="1" noChangeArrowheads="1" noChangeShapeType="1"/>
            </p:cNvSpPr>
            <p:nvPr/>
          </p:nvSpPr>
          <p:spPr>
            <a:xfrm>
              <a:off x="4219696"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hteck 54">
              <a:extLst>
                <a:ext uri="{FF2B5EF4-FFF2-40B4-BE49-F238E27FC236}">
                  <a16:creationId xmlns:a16="http://schemas.microsoft.com/office/drawing/2014/main" id="{3D12A065-C482-2D9C-DA6B-7D1193FFB157}"/>
                </a:ext>
              </a:extLst>
            </p:cNvPr>
            <p:cNvSpPr>
              <a:spLocks noGrp="1" noRot="1" noMove="1" noResize="1" noEditPoints="1" noAdjustHandles="1" noChangeArrowheads="1" noChangeShapeType="1"/>
            </p:cNvSpPr>
            <p:nvPr/>
          </p:nvSpPr>
          <p:spPr>
            <a:xfrm>
              <a:off x="6582253"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hteck 55">
              <a:extLst>
                <a:ext uri="{FF2B5EF4-FFF2-40B4-BE49-F238E27FC236}">
                  <a16:creationId xmlns:a16="http://schemas.microsoft.com/office/drawing/2014/main" id="{58D5EFB8-979A-A027-27BD-50D29B2F887F}"/>
                </a:ext>
              </a:extLst>
            </p:cNvPr>
            <p:cNvSpPr>
              <a:spLocks noGrp="1" noRot="1" noMove="1" noResize="1" noEditPoints="1" noAdjustHandles="1" noChangeArrowheads="1" noChangeShapeType="1"/>
            </p:cNvSpPr>
            <p:nvPr/>
          </p:nvSpPr>
          <p:spPr>
            <a:xfrm>
              <a:off x="4226351"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hteck 56">
              <a:extLst>
                <a:ext uri="{FF2B5EF4-FFF2-40B4-BE49-F238E27FC236}">
                  <a16:creationId xmlns:a16="http://schemas.microsoft.com/office/drawing/2014/main" id="{26014E75-65CF-29CB-7078-844CE302E59D}"/>
                </a:ext>
              </a:extLst>
            </p:cNvPr>
            <p:cNvSpPr>
              <a:spLocks noGrp="1" noRot="1" noMove="1" noResize="1" noEditPoints="1" noAdjustHandles="1" noChangeArrowheads="1" noChangeShapeType="1"/>
            </p:cNvSpPr>
            <p:nvPr/>
          </p:nvSpPr>
          <p:spPr>
            <a:xfrm>
              <a:off x="6588908"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Textfeld 46">
            <a:extLst>
              <a:ext uri="{FF2B5EF4-FFF2-40B4-BE49-F238E27FC236}">
                <a16:creationId xmlns:a16="http://schemas.microsoft.com/office/drawing/2014/main" id="{653CB787-1792-4975-CD4E-4AA40B0F3C7A}"/>
              </a:ext>
            </a:extLst>
          </p:cNvPr>
          <p:cNvSpPr txBox="1">
            <a:spLocks noGrp="1" noRot="1" noMove="1" noResize="1" noEditPoints="1" noAdjustHandles="1" noChangeArrowheads="1" noChangeShapeType="1"/>
          </p:cNvSpPr>
          <p:nvPr/>
        </p:nvSpPr>
        <p:spPr>
          <a:xfrm>
            <a:off x="222973" y="4716457"/>
            <a:ext cx="1170976"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1</a:t>
            </a:r>
          </a:p>
        </p:txBody>
      </p:sp>
      <p:sp>
        <p:nvSpPr>
          <p:cNvPr id="50" name="Textfeld 49">
            <a:extLst>
              <a:ext uri="{FF2B5EF4-FFF2-40B4-BE49-F238E27FC236}">
                <a16:creationId xmlns:a16="http://schemas.microsoft.com/office/drawing/2014/main" id="{6AC9F79A-8BFF-B076-6E91-C761A1015CA3}"/>
              </a:ext>
            </a:extLst>
          </p:cNvPr>
          <p:cNvSpPr txBox="1">
            <a:spLocks noGrp="1" noRot="1" noMove="1" noResize="1" noEditPoints="1" noAdjustHandles="1" noChangeArrowheads="1" noChangeShapeType="1"/>
          </p:cNvSpPr>
          <p:nvPr/>
        </p:nvSpPr>
        <p:spPr>
          <a:xfrm>
            <a:off x="2854911" y="6532144"/>
            <a:ext cx="1136661"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2</a:t>
            </a:r>
          </a:p>
        </p:txBody>
      </p:sp>
      <p:sp>
        <p:nvSpPr>
          <p:cNvPr id="28" name="Textfeld 27">
            <a:extLst>
              <a:ext uri="{FF2B5EF4-FFF2-40B4-BE49-F238E27FC236}">
                <a16:creationId xmlns:a16="http://schemas.microsoft.com/office/drawing/2014/main" id="{02FCD6B1-A732-5D37-C1BB-57FE5A1D2C04}"/>
              </a:ext>
            </a:extLst>
          </p:cNvPr>
          <p:cNvSpPr txBox="1">
            <a:spLocks noGrp="1" noRot="1" noMove="1" noResize="1" noEditPoints="1" noAdjustHandles="1" noChangeArrowheads="1" noChangeShapeType="1"/>
          </p:cNvSpPr>
          <p:nvPr/>
        </p:nvSpPr>
        <p:spPr>
          <a:xfrm>
            <a:off x="6569173" y="4150865"/>
            <a:ext cx="2355900"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4</a:t>
            </a:r>
          </a:p>
        </p:txBody>
      </p:sp>
      <p:sp>
        <p:nvSpPr>
          <p:cNvPr id="29" name="Textfeld 28">
            <a:extLst>
              <a:ext uri="{FF2B5EF4-FFF2-40B4-BE49-F238E27FC236}">
                <a16:creationId xmlns:a16="http://schemas.microsoft.com/office/drawing/2014/main" id="{340CFAA9-7E3C-673F-9245-1EF22FC9BE3D}"/>
              </a:ext>
            </a:extLst>
          </p:cNvPr>
          <p:cNvSpPr txBox="1">
            <a:spLocks noGrp="1" noRot="1" noMove="1" noResize="1" noEditPoints="1" noAdjustHandles="1" noChangeArrowheads="1" noChangeShapeType="1"/>
          </p:cNvSpPr>
          <p:nvPr/>
        </p:nvSpPr>
        <p:spPr>
          <a:xfrm>
            <a:off x="4209238" y="5350039"/>
            <a:ext cx="2355900"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5</a:t>
            </a:r>
          </a:p>
        </p:txBody>
      </p:sp>
      <p:sp>
        <p:nvSpPr>
          <p:cNvPr id="17" name="Textfeld 16">
            <a:extLst>
              <a:ext uri="{FF2B5EF4-FFF2-40B4-BE49-F238E27FC236}">
                <a16:creationId xmlns:a16="http://schemas.microsoft.com/office/drawing/2014/main" id="{A7FA1C6D-6DB0-AD11-06CC-75818F4D8022}"/>
              </a:ext>
            </a:extLst>
          </p:cNvPr>
          <p:cNvSpPr txBox="1">
            <a:spLocks noGrp="1" noRot="1" noMove="1" noResize="1" noEditPoints="1" noAdjustHandles="1" noChangeArrowheads="1" noChangeShapeType="1"/>
          </p:cNvSpPr>
          <p:nvPr/>
        </p:nvSpPr>
        <p:spPr>
          <a:xfrm>
            <a:off x="10669804" y="957941"/>
            <a:ext cx="1285158" cy="2115964"/>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Bias</a:t>
            </a:r>
          </a:p>
          <a:p>
            <a:pPr algn="just"/>
            <a:r>
              <a:rPr lang="de-DE" sz="650" dirty="0">
                <a:latin typeface="Times New Roman" panose="02020603050405020304" pitchFamily="18" charset="0"/>
                <a:cs typeface="Times New Roman" panose="02020603050405020304" pitchFamily="18" charset="0"/>
              </a:rPr>
              <a:t>Die Analyse der Bias-Strukturen verdeutlicht markante Unterschiede zwischen den Verfahren (</a:t>
            </a:r>
            <a:r>
              <a:rPr lang="de-DE" sz="650" i="1" dirty="0">
                <a:latin typeface="Times New Roman" panose="02020603050405020304" pitchFamily="18" charset="0"/>
                <a:cs typeface="Times New Roman" panose="02020603050405020304" pitchFamily="18" charset="0"/>
              </a:rPr>
              <a:t>Abb. 7</a:t>
            </a:r>
            <a:r>
              <a:rPr lang="de-DE" sz="650" dirty="0">
                <a:latin typeface="Times New Roman" panose="02020603050405020304" pitchFamily="18" charset="0"/>
                <a:cs typeface="Times New Roman" panose="02020603050405020304" pitchFamily="18" charset="0"/>
              </a:rPr>
              <a:t>). Während der direkte Schätzer keinen systematischen Bias aufweist, zeigt das BHF-Modell eine klassische Verzerrung zum wahren Provinzmittelwert. Provinzen mit niedrigen wahren Ausprägungen werden tendenziell überschätzt, während hohe Ausprägungen unterschätzt werden. Das FH-Modell hingegen erweist sich als robuster und zeigt eine deutlich geringere Korrelation zwischen dem Bias und dem wahren Mittelwert.</a:t>
            </a:r>
            <a:endParaRPr lang="de-DE" sz="650" noProof="1">
              <a:latin typeface="Times New Roman" panose="02020603050405020304" pitchFamily="18" charset="0"/>
              <a:cs typeface="Times New Roman" panose="02020603050405020304" pitchFamily="18" charset="0"/>
            </a:endParaRPr>
          </a:p>
        </p:txBody>
      </p:sp>
      <p:sp>
        <p:nvSpPr>
          <p:cNvPr id="41" name="Textfeld 40">
            <a:extLst>
              <a:ext uri="{FF2B5EF4-FFF2-40B4-BE49-F238E27FC236}">
                <a16:creationId xmlns:a16="http://schemas.microsoft.com/office/drawing/2014/main" id="{5F0B6EC8-BA98-5BE3-C8D0-069CCCF6E0B5}"/>
              </a:ext>
            </a:extLst>
          </p:cNvPr>
          <p:cNvSpPr txBox="1">
            <a:spLocks noGrp="1" noRot="1" noMove="1" noResize="1" noEditPoints="1" noAdjustHandles="1" noChangeArrowheads="1" noChangeShapeType="1"/>
          </p:cNvSpPr>
          <p:nvPr/>
        </p:nvSpPr>
        <p:spPr>
          <a:xfrm>
            <a:off x="9155293" y="2856940"/>
            <a:ext cx="1589336"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7</a:t>
            </a:r>
          </a:p>
        </p:txBody>
      </p:sp>
      <p:sp>
        <p:nvSpPr>
          <p:cNvPr id="67" name="Textfeld 66">
            <a:extLst>
              <a:ext uri="{FF2B5EF4-FFF2-40B4-BE49-F238E27FC236}">
                <a16:creationId xmlns:a16="http://schemas.microsoft.com/office/drawing/2014/main" id="{5FB70AF1-600C-8389-C1EA-2F44CAE9AEB9}"/>
              </a:ext>
            </a:extLst>
          </p:cNvPr>
          <p:cNvSpPr txBox="1">
            <a:spLocks noGrp="1" noRot="1" noMove="1" noResize="1" noEditPoints="1" noAdjustHandles="1" noChangeArrowheads="1" noChangeShapeType="1"/>
          </p:cNvSpPr>
          <p:nvPr/>
        </p:nvSpPr>
        <p:spPr>
          <a:xfrm>
            <a:off x="-1514475" y="8629650"/>
            <a:ext cx="184731" cy="369332"/>
          </a:xfrm>
          <a:prstGeom prst="rect">
            <a:avLst/>
          </a:prstGeom>
          <a:noFill/>
        </p:spPr>
        <p:txBody>
          <a:bodyPr wrap="none" rtlCol="0">
            <a:spAutoFit/>
          </a:bodyPr>
          <a:lstStyle/>
          <a:p>
            <a:endParaRPr lang="en-US" dirty="0"/>
          </a:p>
        </p:txBody>
      </p:sp>
      <p:pic>
        <p:nvPicPr>
          <p:cNvPr id="45" name="Grafik 44" descr="Ein Bild, das Karte enthält.&#10;&#10;KI-generierte Inhalte können fehlerhaft sein.">
            <a:extLst>
              <a:ext uri="{FF2B5EF4-FFF2-40B4-BE49-F238E27FC236}">
                <a16:creationId xmlns:a16="http://schemas.microsoft.com/office/drawing/2014/main" id="{DFC416D2-A940-1574-C3AE-D1F83823E7C5}"/>
              </a:ext>
            </a:extLst>
          </p:cNvPr>
          <p:cNvPicPr>
            <a:picLocks noGrp="1" noRot="1" noChangeAspect="1" noMove="1" noResize="1" noEditPoints="1" noAdjustHandles="1" noChangeArrowheads="1" noChangeShapeType="1" noCrop="1"/>
          </p:cNvPicPr>
          <p:nvPr/>
        </p:nvPicPr>
        <p:blipFill>
          <a:blip r:embed="rId7">
            <a:extLst>
              <a:ext uri="{28A0092B-C50C-407E-A947-70E740481C1C}">
                <a14:useLocalDpi xmlns:a14="http://schemas.microsoft.com/office/drawing/2010/main" val="0"/>
              </a:ext>
            </a:extLst>
          </a:blip>
          <a:stretch>
            <a:fillRect/>
          </a:stretch>
        </p:blipFill>
        <p:spPr>
          <a:xfrm>
            <a:off x="4328093" y="4063632"/>
            <a:ext cx="2256136" cy="1504091"/>
          </a:xfrm>
          <a:prstGeom prst="rect">
            <a:avLst/>
          </a:prstGeom>
        </p:spPr>
      </p:pic>
      <p:sp>
        <p:nvSpPr>
          <p:cNvPr id="30" name="Textfeld 29">
            <a:extLst>
              <a:ext uri="{FF2B5EF4-FFF2-40B4-BE49-F238E27FC236}">
                <a16:creationId xmlns:a16="http://schemas.microsoft.com/office/drawing/2014/main" id="{4D1A1E8B-8443-63EB-0A15-A045FCEE12C3}"/>
              </a:ext>
            </a:extLst>
          </p:cNvPr>
          <p:cNvSpPr txBox="1">
            <a:spLocks noGrp="1" noRot="1" noMove="1" noResize="1" noEditPoints="1" noAdjustHandles="1" noChangeArrowheads="1" noChangeShapeType="1"/>
          </p:cNvSpPr>
          <p:nvPr/>
        </p:nvSpPr>
        <p:spPr>
          <a:xfrm>
            <a:off x="6546451" y="6507985"/>
            <a:ext cx="2355900" cy="200055"/>
          </a:xfrm>
          <a:prstGeom prst="rect">
            <a:avLst/>
          </a:prstGeom>
          <a:noFill/>
        </p:spPr>
        <p:txBody>
          <a:bodyPr wrap="square" rtlCol="0">
            <a:spAutoFit/>
          </a:bodyPr>
          <a:lstStyle/>
          <a:p>
            <a:pPr algn="ctr"/>
            <a:r>
              <a:rPr lang="de-DE" sz="700" i="1" noProof="0" dirty="0">
                <a:solidFill>
                  <a:schemeClr val="bg2">
                    <a:lumMod val="25000"/>
                  </a:schemeClr>
                </a:solidFill>
                <a:latin typeface="Times New Roman" panose="02020603050405020304" pitchFamily="18" charset="0"/>
                <a:cs typeface="Times New Roman" panose="02020603050405020304" pitchFamily="18" charset="0"/>
              </a:rPr>
              <a:t>Abbildung 6 – Auswahl aus </a:t>
            </a:r>
            <a:r>
              <a:rPr lang="de-DE" sz="700" i="1" noProof="0" dirty="0" err="1">
                <a:solidFill>
                  <a:schemeClr val="bg2">
                    <a:lumMod val="25000"/>
                  </a:schemeClr>
                </a:solidFill>
                <a:latin typeface="Times New Roman" panose="02020603050405020304" pitchFamily="18" charset="0"/>
                <a:cs typeface="Times New Roman" panose="02020603050405020304" pitchFamily="18" charset="0"/>
              </a:rPr>
              <a:t>Kovariaten</a:t>
            </a:r>
            <a:endParaRPr lang="de-DE" sz="700" i="1" noProof="0" dirty="0">
              <a:solidFill>
                <a:schemeClr val="bg2">
                  <a:lumMod val="25000"/>
                </a:schemeClr>
              </a:solidFill>
              <a:latin typeface="Times New Roman" panose="02020603050405020304" pitchFamily="18" charset="0"/>
              <a:cs typeface="Times New Roman" panose="02020603050405020304" pitchFamily="18" charset="0"/>
            </a:endParaRPr>
          </a:p>
        </p:txBody>
      </p:sp>
      <p:pic>
        <p:nvPicPr>
          <p:cNvPr id="89" name="Inhaltsplatzhalter 8">
            <a:extLst>
              <a:ext uri="{FF2B5EF4-FFF2-40B4-BE49-F238E27FC236}">
                <a16:creationId xmlns:a16="http://schemas.microsoft.com/office/drawing/2014/main" id="{73C23B50-E6E6-71D8-8B13-B0E6A325AF5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843172" y="3474858"/>
            <a:ext cx="1164053" cy="3104143"/>
          </a:xfrm>
          <a:prstGeom prst="rect">
            <a:avLst/>
          </a:prstGeom>
        </p:spPr>
      </p:pic>
      <p:pic>
        <p:nvPicPr>
          <p:cNvPr id="93" name="Grafik 92">
            <a:extLst>
              <a:ext uri="{FF2B5EF4-FFF2-40B4-BE49-F238E27FC236}">
                <a16:creationId xmlns:a16="http://schemas.microsoft.com/office/drawing/2014/main" id="{82E6D7B6-3523-A86A-E8D9-DCE84FDFEA0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182448" y="993577"/>
            <a:ext cx="1535026" cy="1918782"/>
          </a:xfrm>
          <a:prstGeom prst="rect">
            <a:avLst/>
          </a:prstGeom>
        </p:spPr>
      </p:pic>
      <p:pic>
        <p:nvPicPr>
          <p:cNvPr id="95" name="Grafik 94">
            <a:extLst>
              <a:ext uri="{FF2B5EF4-FFF2-40B4-BE49-F238E27FC236}">
                <a16:creationId xmlns:a16="http://schemas.microsoft.com/office/drawing/2014/main" id="{12207AB4-1E5B-C274-523A-97DA5162598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14638" y="2232991"/>
            <a:ext cx="1136639" cy="2550098"/>
          </a:xfrm>
          <a:prstGeom prst="rect">
            <a:avLst/>
          </a:prstGeom>
        </p:spPr>
      </p:pic>
      <p:pic>
        <p:nvPicPr>
          <p:cNvPr id="99" name="Grafik 98">
            <a:extLst>
              <a:ext uri="{FF2B5EF4-FFF2-40B4-BE49-F238E27FC236}">
                <a16:creationId xmlns:a16="http://schemas.microsoft.com/office/drawing/2014/main" id="{BF4266B2-71AE-67F1-B375-D32C49C684AE}"/>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6675625" y="5056235"/>
            <a:ext cx="2164135" cy="1442757"/>
          </a:xfrm>
          <a:prstGeom prst="rect">
            <a:avLst/>
          </a:prstGeom>
        </p:spPr>
      </p:pic>
      <p:pic>
        <p:nvPicPr>
          <p:cNvPr id="5" name="Grafik 4">
            <a:extLst>
              <a:ext uri="{FF2B5EF4-FFF2-40B4-BE49-F238E27FC236}">
                <a16:creationId xmlns:a16="http://schemas.microsoft.com/office/drawing/2014/main" id="{536CDB5D-556B-A797-D319-BAD39396BB98}"/>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6614331" y="2727753"/>
            <a:ext cx="2241313" cy="1494209"/>
          </a:xfrm>
          <a:prstGeom prst="rect">
            <a:avLst/>
          </a:prstGeom>
        </p:spPr>
      </p:pic>
      <p:pic>
        <p:nvPicPr>
          <p:cNvPr id="15" name="Grafik 14" descr="Ein Bild, das Screenshot, Text, Diagramm, Reihe enthält.&#10;&#10;KI-generierte Inhalte können fehlerhaft sein.">
            <a:extLst>
              <a:ext uri="{FF2B5EF4-FFF2-40B4-BE49-F238E27FC236}">
                <a16:creationId xmlns:a16="http://schemas.microsoft.com/office/drawing/2014/main" id="{0C87F428-963A-9F4B-E406-2447F8FF0512}"/>
              </a:ext>
            </a:extLst>
          </p:cNvPr>
          <p:cNvPicPr>
            <a:picLocks noChangeAspect="1"/>
          </p:cNvPicPr>
          <p:nvPr/>
        </p:nvPicPr>
        <p:blipFill>
          <a:blip r:embed="rId18"/>
          <a:stretch>
            <a:fillRect/>
          </a:stretch>
        </p:blipFill>
        <p:spPr>
          <a:xfrm>
            <a:off x="4275608" y="1229676"/>
            <a:ext cx="2267316" cy="1511544"/>
          </a:xfrm>
          <a:prstGeom prst="rect">
            <a:avLst/>
          </a:prstGeom>
        </p:spPr>
      </p:pic>
      <p:sp>
        <p:nvSpPr>
          <p:cNvPr id="26" name="Textfeld 25">
            <a:extLst>
              <a:ext uri="{FF2B5EF4-FFF2-40B4-BE49-F238E27FC236}">
                <a16:creationId xmlns:a16="http://schemas.microsoft.com/office/drawing/2014/main" id="{4361A022-78F8-9B66-5F83-B2AB03F8BE4F}"/>
              </a:ext>
            </a:extLst>
          </p:cNvPr>
          <p:cNvSpPr txBox="1">
            <a:spLocks noGrp="1" noRot="1" noMove="1" noResize="1" noEditPoints="1" noAdjustHandles="1" noChangeArrowheads="1" noChangeShapeType="1"/>
          </p:cNvSpPr>
          <p:nvPr/>
        </p:nvSpPr>
        <p:spPr>
          <a:xfrm>
            <a:off x="4232774" y="2651219"/>
            <a:ext cx="2207961"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3</a:t>
            </a:r>
          </a:p>
        </p:txBody>
      </p:sp>
    </p:spTree>
    <p:extLst>
      <p:ext uri="{BB962C8B-B14F-4D97-AF65-F5344CB8AC3E}">
        <p14:creationId xmlns:p14="http://schemas.microsoft.com/office/powerpoint/2010/main" val="1040023548"/>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1200</Words>
  <Application>Microsoft Macintosh PowerPoint</Application>
  <PresentationFormat>Breitbild</PresentationFormat>
  <Paragraphs>58</Paragraphs>
  <Slides>1</Slides>
  <Notes>1</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vt:i4>
      </vt:variant>
    </vt:vector>
  </HeadingPairs>
  <TitlesOfParts>
    <vt:vector size="7" baseType="lpstr">
      <vt:lpstr>Aptos</vt:lpstr>
      <vt:lpstr>Aptos Display</vt:lpstr>
      <vt:lpstr>Arial</vt:lpstr>
      <vt:lpstr>Cambria Math</vt:lpstr>
      <vt:lpstr>Times New Roman</vt:lpstr>
      <vt:lpstr>Office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lorenz oehler</dc:creator>
  <cp:lastModifiedBy>lorenz oehler</cp:lastModifiedBy>
  <cp:revision>36</cp:revision>
  <cp:lastPrinted>2026-01-28T16:25:38Z</cp:lastPrinted>
  <dcterms:created xsi:type="dcterms:W3CDTF">2026-01-23T14:46:44Z</dcterms:created>
  <dcterms:modified xsi:type="dcterms:W3CDTF">2026-01-29T20:28:54Z</dcterms:modified>
</cp:coreProperties>
</file>

<file path=docProps/thumbnail.jpeg>
</file>